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4"/>
  </p:notesMasterIdLst>
  <p:sldIdLst>
    <p:sldId id="256" r:id="rId2"/>
    <p:sldId id="272" r:id="rId3"/>
    <p:sldId id="259" r:id="rId4"/>
    <p:sldId id="271" r:id="rId5"/>
    <p:sldId id="273" r:id="rId6"/>
    <p:sldId id="274" r:id="rId7"/>
    <p:sldId id="275" r:id="rId8"/>
    <p:sldId id="276" r:id="rId9"/>
    <p:sldId id="277" r:id="rId10"/>
    <p:sldId id="278" r:id="rId11"/>
    <p:sldId id="268"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94764"/>
  </p:normalViewPr>
  <p:slideViewPr>
    <p:cSldViewPr snapToGrid="0" snapToObjects="1">
      <p:cViewPr varScale="1">
        <p:scale>
          <a:sx n="132" d="100"/>
          <a:sy n="132" d="100"/>
        </p:scale>
        <p:origin x="584" y="17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ECEAD-17A4-D943-A4BD-3FFFC01B691F}" type="datetimeFigureOut">
              <a:rPr lang="nl-NL" smtClean="0"/>
              <a:t>01-12-18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E79E8-017D-054B-BE5A-B60919748C6E}" type="slidenum">
              <a:rPr lang="nl-NL" smtClean="0"/>
              <a:t>‹nr.›</a:t>
            </a:fld>
            <a:endParaRPr lang="nl-NL"/>
          </a:p>
        </p:txBody>
      </p:sp>
    </p:spTree>
    <p:extLst>
      <p:ext uri="{BB962C8B-B14F-4D97-AF65-F5344CB8AC3E}">
        <p14:creationId xmlns:p14="http://schemas.microsoft.com/office/powerpoint/2010/main" val="1885547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F5E79E8-017D-054B-BE5A-B60919748C6E}" type="slidenum">
              <a:rPr lang="nl-NL" smtClean="0"/>
              <a:t>2</a:t>
            </a:fld>
            <a:endParaRPr lang="nl-NL"/>
          </a:p>
        </p:txBody>
      </p:sp>
    </p:spTree>
    <p:extLst>
      <p:ext uri="{BB962C8B-B14F-4D97-AF65-F5344CB8AC3E}">
        <p14:creationId xmlns:p14="http://schemas.microsoft.com/office/powerpoint/2010/main" val="3691438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Eindigen met een vraag waaraan ze denken bij een </a:t>
            </a:r>
            <a:r>
              <a:rPr lang="nl-NL" dirty="0" err="1"/>
              <a:t>press</a:t>
            </a:r>
            <a:r>
              <a:rPr lang="nl-NL" dirty="0"/>
              <a:t>. Wat willen we met </a:t>
            </a:r>
            <a:r>
              <a:rPr lang="nl-NL" dirty="0" err="1"/>
              <a:t>press</a:t>
            </a:r>
            <a:r>
              <a:rPr lang="nl-NL" dirty="0"/>
              <a:t> zetten bereiken?</a:t>
            </a:r>
          </a:p>
        </p:txBody>
      </p:sp>
      <p:sp>
        <p:nvSpPr>
          <p:cNvPr id="4" name="Tijdelijke aanduiding voor dianummer 3"/>
          <p:cNvSpPr>
            <a:spLocks noGrp="1"/>
          </p:cNvSpPr>
          <p:nvPr>
            <p:ph type="sldNum" sz="quarter" idx="5"/>
          </p:nvPr>
        </p:nvSpPr>
        <p:spPr/>
        <p:txBody>
          <a:bodyPr/>
          <a:lstStyle/>
          <a:p>
            <a:fld id="{FF5E79E8-017D-054B-BE5A-B60919748C6E}" type="slidenum">
              <a:rPr lang="nl-NL" smtClean="0"/>
              <a:t>3</a:t>
            </a:fld>
            <a:endParaRPr lang="nl-NL"/>
          </a:p>
        </p:txBody>
      </p:sp>
    </p:spTree>
    <p:extLst>
      <p:ext uri="{BB962C8B-B14F-4D97-AF65-F5344CB8AC3E}">
        <p14:creationId xmlns:p14="http://schemas.microsoft.com/office/powerpoint/2010/main" val="41793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Vertellen over de verschillen op het veld en in de zaal. Zeg dat het technisch echt een andere sport is en dat je beste speler op het veld, lang niet altijd de beste speler in de zaal is. Tactisch inzicht is belangrijk bovendien worden er technisch ook andere vaardigheden gevraagd. Zaalhockey is een belangrijk onderdeel voor de ontwikkeling van een complete hockeyer. Het is veel statischer ook. Dus positiekeuze en beweging zonder bal is heel belangrijk.</a:t>
            </a:r>
          </a:p>
        </p:txBody>
      </p:sp>
      <p:sp>
        <p:nvSpPr>
          <p:cNvPr id="4" name="Tijdelijke aanduiding voor dianummer 3"/>
          <p:cNvSpPr>
            <a:spLocks noGrp="1"/>
          </p:cNvSpPr>
          <p:nvPr>
            <p:ph type="sldNum" sz="quarter" idx="5"/>
          </p:nvPr>
        </p:nvSpPr>
        <p:spPr/>
        <p:txBody>
          <a:bodyPr/>
          <a:lstStyle/>
          <a:p>
            <a:fld id="{FF5E79E8-017D-054B-BE5A-B60919748C6E}" type="slidenum">
              <a:rPr lang="nl-NL" smtClean="0"/>
              <a:t>4</a:t>
            </a:fld>
            <a:endParaRPr lang="nl-NL"/>
          </a:p>
        </p:txBody>
      </p:sp>
    </p:spTree>
    <p:extLst>
      <p:ext uri="{BB962C8B-B14F-4D97-AF65-F5344CB8AC3E}">
        <p14:creationId xmlns:p14="http://schemas.microsoft.com/office/powerpoint/2010/main" val="2477231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beginnen met verdedigen? Makkelijkste manier om een doelpunt te maken. Basisdingen uitleggen wat iedereen waarschijnlijk al een keer gehoord heeft. Sowieso vragen wat ze zelf al in hun hoofd hebben.  Laag zitten op je voorvoeten verdedigen. Nadruk op vaardigheden hebben en niet op of iemand goed staat ja of nee. Het gaat om energie en initiatief. Met z’n alle verdedigen. Hoe vang je een muis. Press momenten van dames 1 en technieken van nl elftal. Ik ken de </a:t>
            </a:r>
            <a:r>
              <a:rPr lang="nl-NL" dirty="0" err="1"/>
              <a:t>press</a:t>
            </a:r>
            <a:r>
              <a:rPr lang="nl-NL" dirty="0"/>
              <a:t> niet van nl elftal.</a:t>
            </a:r>
          </a:p>
        </p:txBody>
      </p:sp>
      <p:sp>
        <p:nvSpPr>
          <p:cNvPr id="4" name="Tijdelijke aanduiding voor dianummer 3"/>
          <p:cNvSpPr>
            <a:spLocks noGrp="1"/>
          </p:cNvSpPr>
          <p:nvPr>
            <p:ph type="sldNum" sz="quarter" idx="5"/>
          </p:nvPr>
        </p:nvSpPr>
        <p:spPr/>
        <p:txBody>
          <a:bodyPr/>
          <a:lstStyle/>
          <a:p>
            <a:fld id="{FF5E79E8-017D-054B-BE5A-B60919748C6E}" type="slidenum">
              <a:rPr lang="nl-NL" smtClean="0"/>
              <a:t>5</a:t>
            </a:fld>
            <a:endParaRPr lang="nl-NL"/>
          </a:p>
        </p:txBody>
      </p:sp>
    </p:spTree>
    <p:extLst>
      <p:ext uri="{BB962C8B-B14F-4D97-AF65-F5344CB8AC3E}">
        <p14:creationId xmlns:p14="http://schemas.microsoft.com/office/powerpoint/2010/main" val="1541851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r>
              <a:rPr lang="nl-NL" baseline="30000" dirty="0"/>
              <a:t>e</a:t>
            </a:r>
            <a:r>
              <a:rPr lang="nl-NL" dirty="0"/>
              <a:t> beeldje van NL elftal 0049. Hier zie je dat ze vertraagd en haar dwingt tot foute pass. In plaats van proberen bal af te pakken.</a:t>
            </a:r>
          </a:p>
          <a:p>
            <a:r>
              <a:rPr lang="nl-NL" dirty="0"/>
              <a:t>2</a:t>
            </a:r>
            <a:r>
              <a:rPr lang="nl-NL" baseline="30000" dirty="0"/>
              <a:t>e</a:t>
            </a:r>
            <a:r>
              <a:rPr lang="nl-NL" dirty="0"/>
              <a:t> beeldje van NL elftal 0109. Hier zie je goed dat ze rustig blijven en laag blijven zitten. Daarna op interceptie een bal afpakt.</a:t>
            </a:r>
          </a:p>
          <a:p>
            <a:r>
              <a:rPr lang="nl-NL" dirty="0"/>
              <a:t>3</a:t>
            </a:r>
            <a:r>
              <a:rPr lang="nl-NL" baseline="30000" dirty="0"/>
              <a:t>e</a:t>
            </a:r>
            <a:r>
              <a:rPr lang="nl-NL" dirty="0"/>
              <a:t> beeldje van NL </a:t>
            </a:r>
            <a:r>
              <a:rPr lang="nl-NL" dirty="0" err="1"/>
              <a:t>eltalf</a:t>
            </a:r>
            <a:r>
              <a:rPr lang="nl-NL" dirty="0"/>
              <a:t> 0145. Hierin zie je het gecombineerd. Bepalen van een moment wanneer ze gaan, daarna zitten ze laag en wachten ze tot iemand erbij komt.</a:t>
            </a:r>
          </a:p>
          <a:p>
            <a:endParaRPr lang="nl-NL" dirty="0"/>
          </a:p>
          <a:p>
            <a:r>
              <a:rPr lang="nl-NL" dirty="0"/>
              <a:t>Interceptie van wedstrijden tegen Amsterdam</a:t>
            </a:r>
          </a:p>
        </p:txBody>
      </p:sp>
      <p:sp>
        <p:nvSpPr>
          <p:cNvPr id="4" name="Tijdelijke aanduiding voor dianummer 3"/>
          <p:cNvSpPr>
            <a:spLocks noGrp="1"/>
          </p:cNvSpPr>
          <p:nvPr>
            <p:ph type="sldNum" sz="quarter" idx="5"/>
          </p:nvPr>
        </p:nvSpPr>
        <p:spPr/>
        <p:txBody>
          <a:bodyPr/>
          <a:lstStyle/>
          <a:p>
            <a:fld id="{FF5E79E8-017D-054B-BE5A-B60919748C6E}" type="slidenum">
              <a:rPr lang="nl-NL" smtClean="0"/>
              <a:t>6</a:t>
            </a:fld>
            <a:endParaRPr lang="nl-NL"/>
          </a:p>
        </p:txBody>
      </p:sp>
    </p:spTree>
    <p:extLst>
      <p:ext uri="{BB962C8B-B14F-4D97-AF65-F5344CB8AC3E}">
        <p14:creationId xmlns:p14="http://schemas.microsoft.com/office/powerpoint/2010/main" val="226750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kan al vaardigheden trainen tijdens inspelen en warming up. Spiegelen is duel houden. Dus niet doorstappen, dat is funest. Want dan kloppen de afstanden niet meer. Daarna tijdens inspelen kun je intercepties trainen. Daar hoef je niet hele oefeningen aan te wijden, want er is beperkte ruimte en tijd. Dus je kan de oefeningen 1 tegen 1 uitbouwen naar 1 tegen 2 en 2 tegen 2. Schakelen moet je ritme in zien te krijgen. Dus altijd versnellend zijn. 9 van de 10 keer is dat door middel van een pass, tenzij je ruimte hebt voor de </a:t>
            </a:r>
            <a:r>
              <a:rPr lang="nl-NL"/>
              <a:t>turbo zone.</a:t>
            </a:r>
          </a:p>
        </p:txBody>
      </p:sp>
      <p:sp>
        <p:nvSpPr>
          <p:cNvPr id="4" name="Tijdelijke aanduiding voor dianummer 3"/>
          <p:cNvSpPr>
            <a:spLocks noGrp="1"/>
          </p:cNvSpPr>
          <p:nvPr>
            <p:ph type="sldNum" sz="quarter" idx="5"/>
          </p:nvPr>
        </p:nvSpPr>
        <p:spPr/>
        <p:txBody>
          <a:bodyPr/>
          <a:lstStyle/>
          <a:p>
            <a:fld id="{FF5E79E8-017D-054B-BE5A-B60919748C6E}" type="slidenum">
              <a:rPr lang="nl-NL" smtClean="0"/>
              <a:t>7</a:t>
            </a:fld>
            <a:endParaRPr lang="nl-NL"/>
          </a:p>
        </p:txBody>
      </p:sp>
    </p:spTree>
    <p:extLst>
      <p:ext uri="{BB962C8B-B14F-4D97-AF65-F5344CB8AC3E}">
        <p14:creationId xmlns:p14="http://schemas.microsoft.com/office/powerpoint/2010/main" val="88691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Balbezit houden. Zorg dat er een idee achter zit. Je kan kiezen voor dobbelsteen, ligbed, driepuntsopbouw, dobbelsteen is meer voor lange ballen. </a:t>
            </a:r>
          </a:p>
        </p:txBody>
      </p:sp>
      <p:sp>
        <p:nvSpPr>
          <p:cNvPr id="4" name="Tijdelijke aanduiding voor dianummer 3"/>
          <p:cNvSpPr>
            <a:spLocks noGrp="1"/>
          </p:cNvSpPr>
          <p:nvPr>
            <p:ph type="sldNum" sz="quarter" idx="5"/>
          </p:nvPr>
        </p:nvSpPr>
        <p:spPr/>
        <p:txBody>
          <a:bodyPr/>
          <a:lstStyle/>
          <a:p>
            <a:fld id="{FF5E79E8-017D-054B-BE5A-B60919748C6E}" type="slidenum">
              <a:rPr lang="nl-NL" smtClean="0"/>
              <a:t>8</a:t>
            </a:fld>
            <a:endParaRPr lang="nl-NL"/>
          </a:p>
        </p:txBody>
      </p:sp>
    </p:spTree>
    <p:extLst>
      <p:ext uri="{BB962C8B-B14F-4D97-AF65-F5344CB8AC3E}">
        <p14:creationId xmlns:p14="http://schemas.microsoft.com/office/powerpoint/2010/main" val="888349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kan al vaardigheden trainen tijdens inspelen en warming up. Spiegelen is duel houden. Dus niet doorstappen, dat is funest. Want dan kloppen de afstanden niet meer. Daarna tijdens inspelen kun je intercepties trainen. Daar hoef je niet hele oefeningen aan te wijden, want er is beperkte ruimte en tijd. Dus je kan de oefeningen 1 tegen 1 uitbouwen naar 1 tegen 2 en 2 tegen 2. Schakelen moet je ritme in zien te krijgen. Dus altijd versnellend zijn. 9 van de 10 keer is dat door middel van een pass, tenzij je ruimte hebt voor de turbo zone.</a:t>
            </a:r>
          </a:p>
        </p:txBody>
      </p:sp>
      <p:sp>
        <p:nvSpPr>
          <p:cNvPr id="4" name="Tijdelijke aanduiding voor dianummer 3"/>
          <p:cNvSpPr>
            <a:spLocks noGrp="1"/>
          </p:cNvSpPr>
          <p:nvPr>
            <p:ph type="sldNum" sz="quarter" idx="5"/>
          </p:nvPr>
        </p:nvSpPr>
        <p:spPr/>
        <p:txBody>
          <a:bodyPr/>
          <a:lstStyle/>
          <a:p>
            <a:fld id="{FF5E79E8-017D-054B-BE5A-B60919748C6E}" type="slidenum">
              <a:rPr lang="nl-NL" smtClean="0"/>
              <a:t>10</a:t>
            </a:fld>
            <a:endParaRPr lang="nl-NL"/>
          </a:p>
        </p:txBody>
      </p:sp>
    </p:spTree>
    <p:extLst>
      <p:ext uri="{BB962C8B-B14F-4D97-AF65-F5344CB8AC3E}">
        <p14:creationId xmlns:p14="http://schemas.microsoft.com/office/powerpoint/2010/main" val="154675296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nl-NL"/>
              <a:t>Klik om stijl te bewerken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12/1/18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nl-NL"/>
              <a:t>Klik om stijl te bewerken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12/1/18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
Tweede niveau
Derde niveau
Vierde niveau
Vijfde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a:p>
        </p:txBody>
      </p:sp>
      <p:sp>
        <p:nvSpPr>
          <p:cNvPr id="10" name="Title 9"/>
          <p:cNvSpPr>
            <a:spLocks noGrp="1"/>
          </p:cNvSpPr>
          <p:nvPr>
            <p:ph type="title"/>
          </p:nvPr>
        </p:nvSpPr>
        <p:spPr/>
        <p:txBody>
          <a:bodyPr/>
          <a:lstStyle/>
          <a:p>
            <a:r>
              <a:rPr lang="nl-NL"/>
              <a:t>Klik om stijl te bewerken</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a:p>
        </p:txBody>
      </p:sp>
      <p:sp>
        <p:nvSpPr>
          <p:cNvPr id="6" name="Title 5"/>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a:p>
        </p:txBody>
      </p:sp>
      <p:sp>
        <p:nvSpPr>
          <p:cNvPr id="5" name="Date Placeholder 4"/>
          <p:cNvSpPr>
            <a:spLocks noGrp="1"/>
          </p:cNvSpPr>
          <p:nvPr>
            <p:ph type="dt" sz="half" idx="10"/>
          </p:nvPr>
        </p:nvSpPr>
        <p:spPr/>
        <p:txBody>
          <a:bodyPr/>
          <a:lstStyle/>
          <a:p>
            <a:fld id="{DA16AA21-1863-4931-97CB-99D0A168701B}" type="datetimeFigureOut">
              <a:rPr lang="en-US" smtClean="0"/>
              <a:t>12/1/18</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a:p>
        </p:txBody>
      </p:sp>
      <p:sp>
        <p:nvSpPr>
          <p:cNvPr id="5" name="Date Placeholder 4"/>
          <p:cNvSpPr>
            <a:spLocks noGrp="1"/>
          </p:cNvSpPr>
          <p:nvPr>
            <p:ph type="dt" sz="half" idx="10"/>
          </p:nvPr>
        </p:nvSpPr>
        <p:spPr/>
        <p:txBody>
          <a:bodyPr/>
          <a:lstStyle/>
          <a:p>
            <a:fld id="{3772C379-9A7C-4C87-A116-CBE9F58B04C5}" type="datetimeFigureOut">
              <a:rPr lang="en-US" smtClean="0"/>
              <a:t>12/1/18</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12/1/18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3">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28DC8-A0A2-2A4D-AD03-2E5E27860924}"/>
              </a:ext>
            </a:extLst>
          </p:cNvPr>
          <p:cNvSpPr>
            <a:spLocks noGrp="1"/>
          </p:cNvSpPr>
          <p:nvPr>
            <p:ph type="ctrTitle"/>
          </p:nvPr>
        </p:nvSpPr>
        <p:spPr/>
        <p:txBody>
          <a:bodyPr/>
          <a:lstStyle/>
          <a:p>
            <a:r>
              <a:rPr lang="nl-NL" dirty="0"/>
              <a:t>Zaalhockey presentatie</a:t>
            </a:r>
          </a:p>
        </p:txBody>
      </p:sp>
      <p:sp>
        <p:nvSpPr>
          <p:cNvPr id="3" name="Ondertitel 2">
            <a:extLst>
              <a:ext uri="{FF2B5EF4-FFF2-40B4-BE49-F238E27FC236}">
                <a16:creationId xmlns:a16="http://schemas.microsoft.com/office/drawing/2014/main" id="{708754FC-9291-CC40-BFEB-D8B29622921B}"/>
              </a:ext>
            </a:extLst>
          </p:cNvPr>
          <p:cNvSpPr>
            <a:spLocks noGrp="1"/>
          </p:cNvSpPr>
          <p:nvPr>
            <p:ph type="subTitle" idx="1"/>
          </p:nvPr>
        </p:nvSpPr>
        <p:spPr/>
        <p:txBody>
          <a:bodyPr/>
          <a:lstStyle/>
          <a:p>
            <a:r>
              <a:rPr lang="nl-NL" dirty="0"/>
              <a:t>Basisgroep</a:t>
            </a:r>
          </a:p>
        </p:txBody>
      </p:sp>
    </p:spTree>
    <p:extLst>
      <p:ext uri="{BB962C8B-B14F-4D97-AF65-F5344CB8AC3E}">
        <p14:creationId xmlns:p14="http://schemas.microsoft.com/office/powerpoint/2010/main" val="62839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193C7BE-C5A0-9A4D-AA89-984315A6D2D7}"/>
              </a:ext>
            </a:extLst>
          </p:cNvPr>
          <p:cNvSpPr>
            <a:spLocks noGrp="1"/>
          </p:cNvSpPr>
          <p:nvPr>
            <p:ph type="body" idx="1"/>
          </p:nvPr>
        </p:nvSpPr>
        <p:spPr/>
        <p:txBody>
          <a:bodyPr/>
          <a:lstStyle/>
          <a:p>
            <a:r>
              <a:rPr lang="nl-NL" dirty="0"/>
              <a:t>Vaardigheden</a:t>
            </a:r>
          </a:p>
        </p:txBody>
      </p:sp>
      <p:sp>
        <p:nvSpPr>
          <p:cNvPr id="3" name="Tijdelijke aanduiding voor inhoud 2">
            <a:extLst>
              <a:ext uri="{FF2B5EF4-FFF2-40B4-BE49-F238E27FC236}">
                <a16:creationId xmlns:a16="http://schemas.microsoft.com/office/drawing/2014/main" id="{3797030E-AA75-1549-8EC8-6143B6700A49}"/>
              </a:ext>
            </a:extLst>
          </p:cNvPr>
          <p:cNvSpPr>
            <a:spLocks noGrp="1"/>
          </p:cNvSpPr>
          <p:nvPr>
            <p:ph sz="half" idx="2"/>
          </p:nvPr>
        </p:nvSpPr>
        <p:spPr/>
        <p:txBody>
          <a:bodyPr/>
          <a:lstStyle/>
          <a:p>
            <a:r>
              <a:rPr lang="nl-NL" dirty="0"/>
              <a:t>Aannames en passing.</a:t>
            </a:r>
          </a:p>
          <a:p>
            <a:r>
              <a:rPr lang="nl-NL" dirty="0"/>
              <a:t>Vrijkomen en vrij staan.</a:t>
            </a:r>
          </a:p>
          <a:p>
            <a:r>
              <a:rPr lang="nl-NL" dirty="0"/>
              <a:t>Actietechnieken.</a:t>
            </a:r>
          </a:p>
          <a:p>
            <a:endParaRPr lang="nl-NL" dirty="0"/>
          </a:p>
        </p:txBody>
      </p:sp>
      <p:sp>
        <p:nvSpPr>
          <p:cNvPr id="4" name="Tijdelijke aanduiding voor tekst 3">
            <a:extLst>
              <a:ext uri="{FF2B5EF4-FFF2-40B4-BE49-F238E27FC236}">
                <a16:creationId xmlns:a16="http://schemas.microsoft.com/office/drawing/2014/main" id="{0D775752-AC47-9D44-9974-0C7A6C0743AF}"/>
              </a:ext>
            </a:extLst>
          </p:cNvPr>
          <p:cNvSpPr>
            <a:spLocks noGrp="1"/>
          </p:cNvSpPr>
          <p:nvPr>
            <p:ph type="body" sz="quarter" idx="3"/>
          </p:nvPr>
        </p:nvSpPr>
        <p:spPr/>
        <p:txBody>
          <a:bodyPr/>
          <a:lstStyle/>
          <a:p>
            <a:r>
              <a:rPr lang="nl-NL" dirty="0"/>
              <a:t>Oefeningen</a:t>
            </a:r>
          </a:p>
        </p:txBody>
      </p:sp>
      <p:sp>
        <p:nvSpPr>
          <p:cNvPr id="5" name="Tijdelijke aanduiding voor inhoud 4">
            <a:extLst>
              <a:ext uri="{FF2B5EF4-FFF2-40B4-BE49-F238E27FC236}">
                <a16:creationId xmlns:a16="http://schemas.microsoft.com/office/drawing/2014/main" id="{2889C8FC-47E4-A443-AFD3-4E6AA9CA586B}"/>
              </a:ext>
            </a:extLst>
          </p:cNvPr>
          <p:cNvSpPr>
            <a:spLocks noGrp="1"/>
          </p:cNvSpPr>
          <p:nvPr>
            <p:ph sz="quarter" idx="4"/>
          </p:nvPr>
        </p:nvSpPr>
        <p:spPr/>
        <p:txBody>
          <a:bodyPr>
            <a:normAutofit/>
          </a:bodyPr>
          <a:lstStyle/>
          <a:p>
            <a:r>
              <a:rPr lang="nl-NL" dirty="0"/>
              <a:t>Warming up ”spiegelen” </a:t>
            </a:r>
          </a:p>
          <a:p>
            <a:r>
              <a:rPr lang="nl-NL" dirty="0"/>
              <a:t>1 tegen 1 met 2 goals neerzetten.</a:t>
            </a:r>
          </a:p>
          <a:p>
            <a:r>
              <a:rPr lang="nl-NL" dirty="0"/>
              <a:t>Inspelen op andere manieren. Vol door de bal heen lopen, forehand en backhand. </a:t>
            </a:r>
          </a:p>
          <a:p>
            <a:r>
              <a:rPr lang="nl-NL" dirty="0"/>
              <a:t>Handschoen op de grond, bal in het midden.</a:t>
            </a:r>
          </a:p>
          <a:p>
            <a:r>
              <a:rPr lang="nl-NL" dirty="0"/>
              <a:t>Inspelen tegen de balk laten gaan. Daarna pas pakken.</a:t>
            </a:r>
          </a:p>
        </p:txBody>
      </p:sp>
      <p:sp>
        <p:nvSpPr>
          <p:cNvPr id="6" name="Titel 5">
            <a:extLst>
              <a:ext uri="{FF2B5EF4-FFF2-40B4-BE49-F238E27FC236}">
                <a16:creationId xmlns:a16="http://schemas.microsoft.com/office/drawing/2014/main" id="{26C6BEA6-5101-2D4C-BCA8-893AE4F16BF7}"/>
              </a:ext>
            </a:extLst>
          </p:cNvPr>
          <p:cNvSpPr>
            <a:spLocks noGrp="1"/>
          </p:cNvSpPr>
          <p:nvPr>
            <p:ph type="title"/>
          </p:nvPr>
        </p:nvSpPr>
        <p:spPr/>
        <p:txBody>
          <a:bodyPr/>
          <a:lstStyle/>
          <a:p>
            <a:r>
              <a:rPr lang="nl-NL" dirty="0"/>
              <a:t>Hoe slijp je dit in een elftal</a:t>
            </a:r>
          </a:p>
        </p:txBody>
      </p:sp>
      <p:pic>
        <p:nvPicPr>
          <p:cNvPr id="7" name="Afbeelding 6">
            <a:extLst>
              <a:ext uri="{FF2B5EF4-FFF2-40B4-BE49-F238E27FC236}">
                <a16:creationId xmlns:a16="http://schemas.microsoft.com/office/drawing/2014/main" id="{D8EBD6F7-255B-CF4B-82EA-F2E053BE674A}"/>
              </a:ext>
            </a:extLst>
          </p:cNvPr>
          <p:cNvPicPr>
            <a:picLocks noChangeAspect="1"/>
          </p:cNvPicPr>
          <p:nvPr/>
        </p:nvPicPr>
        <p:blipFill>
          <a:blip r:embed="rId3"/>
          <a:stretch>
            <a:fillRect/>
          </a:stretch>
        </p:blipFill>
        <p:spPr>
          <a:xfrm>
            <a:off x="1066800" y="4386609"/>
            <a:ext cx="3328930" cy="2297655"/>
          </a:xfrm>
          <a:prstGeom prst="rect">
            <a:avLst/>
          </a:prstGeom>
        </p:spPr>
      </p:pic>
    </p:spTree>
    <p:extLst>
      <p:ext uri="{BB962C8B-B14F-4D97-AF65-F5344CB8AC3E}">
        <p14:creationId xmlns:p14="http://schemas.microsoft.com/office/powerpoint/2010/main" val="1333159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A2CD8D-8B0D-EC47-BA68-D8D7B3118AE3}"/>
              </a:ext>
            </a:extLst>
          </p:cNvPr>
          <p:cNvSpPr>
            <a:spLocks noGrp="1"/>
          </p:cNvSpPr>
          <p:nvPr>
            <p:ph type="title"/>
          </p:nvPr>
        </p:nvSpPr>
        <p:spPr/>
        <p:txBody>
          <a:bodyPr/>
          <a:lstStyle/>
          <a:p>
            <a:r>
              <a:rPr lang="nl-NL" dirty="0"/>
              <a:t>Corner </a:t>
            </a:r>
          </a:p>
        </p:txBody>
      </p:sp>
      <p:sp>
        <p:nvSpPr>
          <p:cNvPr id="3" name="Tijdelijke aanduiding voor tekst 2">
            <a:extLst>
              <a:ext uri="{FF2B5EF4-FFF2-40B4-BE49-F238E27FC236}">
                <a16:creationId xmlns:a16="http://schemas.microsoft.com/office/drawing/2014/main" id="{E01766B1-37EF-664A-9921-85F1014E49B2}"/>
              </a:ext>
            </a:extLst>
          </p:cNvPr>
          <p:cNvSpPr>
            <a:spLocks noGrp="1"/>
          </p:cNvSpPr>
          <p:nvPr>
            <p:ph type="body" idx="1"/>
          </p:nvPr>
        </p:nvSpPr>
        <p:spPr/>
        <p:txBody>
          <a:bodyPr/>
          <a:lstStyle/>
          <a:p>
            <a:r>
              <a:rPr lang="nl-NL" dirty="0"/>
              <a:t>Aanvallend en verdedigend.</a:t>
            </a:r>
          </a:p>
        </p:txBody>
      </p:sp>
    </p:spTree>
    <p:extLst>
      <p:ext uri="{BB962C8B-B14F-4D97-AF65-F5344CB8AC3E}">
        <p14:creationId xmlns:p14="http://schemas.microsoft.com/office/powerpoint/2010/main" val="1259803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D16616-92E7-DF44-A4E4-CA51005D4757}"/>
              </a:ext>
            </a:extLst>
          </p:cNvPr>
          <p:cNvSpPr>
            <a:spLocks noGrp="1"/>
          </p:cNvSpPr>
          <p:nvPr>
            <p:ph type="ctrTitle"/>
          </p:nvPr>
        </p:nvSpPr>
        <p:spPr/>
        <p:txBody>
          <a:bodyPr/>
          <a:lstStyle/>
          <a:p>
            <a:r>
              <a:rPr lang="nl-NL" dirty="0" err="1"/>
              <a:t>VrageN</a:t>
            </a:r>
            <a:r>
              <a:rPr lang="nl-NL" dirty="0"/>
              <a:t>?</a:t>
            </a:r>
          </a:p>
        </p:txBody>
      </p:sp>
      <p:sp>
        <p:nvSpPr>
          <p:cNvPr id="3" name="Ondertitel 2">
            <a:extLst>
              <a:ext uri="{FF2B5EF4-FFF2-40B4-BE49-F238E27FC236}">
                <a16:creationId xmlns:a16="http://schemas.microsoft.com/office/drawing/2014/main" id="{7090D515-044C-5B49-A0F2-C790110B98A5}"/>
              </a:ext>
            </a:extLst>
          </p:cNvPr>
          <p:cNvSpPr>
            <a:spLocks noGrp="1"/>
          </p:cNvSpPr>
          <p:nvPr>
            <p:ph type="subTitle" idx="1"/>
          </p:nvPr>
        </p:nvSpPr>
        <p:spPr/>
        <p:txBody>
          <a:bodyPr/>
          <a:lstStyle/>
          <a:p>
            <a:r>
              <a:rPr lang="nl-NL" dirty="0"/>
              <a:t>Of opmerkingen.</a:t>
            </a:r>
          </a:p>
        </p:txBody>
      </p:sp>
    </p:spTree>
    <p:extLst>
      <p:ext uri="{BB962C8B-B14F-4D97-AF65-F5344CB8AC3E}">
        <p14:creationId xmlns:p14="http://schemas.microsoft.com/office/powerpoint/2010/main" val="995444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D992F-B382-EB4B-B10E-BB60593F2155}"/>
              </a:ext>
            </a:extLst>
          </p:cNvPr>
          <p:cNvSpPr>
            <a:spLocks noGrp="1"/>
          </p:cNvSpPr>
          <p:nvPr>
            <p:ph type="title"/>
          </p:nvPr>
        </p:nvSpPr>
        <p:spPr>
          <a:xfrm>
            <a:off x="7883612" y="484632"/>
            <a:ext cx="3816774" cy="1609344"/>
          </a:xfrm>
          <a:ln>
            <a:noFill/>
          </a:ln>
        </p:spPr>
        <p:txBody>
          <a:bodyPr vert="horz" lIns="91440" tIns="45720" rIns="91440" bIns="45720" rtlCol="0" anchor="ctr">
            <a:normAutofit/>
          </a:bodyPr>
          <a:lstStyle/>
          <a:p>
            <a:r>
              <a:rPr lang="en-US" sz="4000" dirty="0"/>
              <a:t>Wat </a:t>
            </a:r>
            <a:r>
              <a:rPr lang="en-US" sz="4000" dirty="0" err="1"/>
              <a:t>staat</a:t>
            </a:r>
            <a:r>
              <a:rPr lang="en-US" sz="4000" dirty="0"/>
              <a:t> </a:t>
            </a:r>
            <a:r>
              <a:rPr lang="en-US" sz="4000" dirty="0" err="1"/>
              <a:t>er</a:t>
            </a:r>
            <a:r>
              <a:rPr lang="en-US" sz="4000" dirty="0"/>
              <a:t> op het </a:t>
            </a:r>
            <a:r>
              <a:rPr lang="en-US" sz="4000" dirty="0" err="1"/>
              <a:t>programma</a:t>
            </a:r>
            <a:endParaRPr lang="en-US" sz="4000" dirty="0"/>
          </a:p>
        </p:txBody>
      </p:sp>
      <p:pic>
        <p:nvPicPr>
          <p:cNvPr id="4" name="Afbeelding 3">
            <a:extLst>
              <a:ext uri="{FF2B5EF4-FFF2-40B4-BE49-F238E27FC236}">
                <a16:creationId xmlns:a16="http://schemas.microsoft.com/office/drawing/2014/main" id="{D9D605F5-D6D6-9842-A53C-FEC196C18B2A}"/>
              </a:ext>
            </a:extLst>
          </p:cNvPr>
          <p:cNvPicPr>
            <a:picLocks noChangeAspect="1"/>
          </p:cNvPicPr>
          <p:nvPr/>
        </p:nvPicPr>
        <p:blipFill rotWithShape="1">
          <a:blip r:embed="rId3"/>
          <a:srcRect l="13236" r="13288" b="-1"/>
          <a:stretch/>
        </p:blipFill>
        <p:spPr>
          <a:xfrm>
            <a:off x="424773" y="613805"/>
            <a:ext cx="6109222" cy="5550061"/>
          </a:xfrm>
          <a:prstGeom prst="rect">
            <a:avLst/>
          </a:prstGeom>
        </p:spPr>
      </p:pic>
      <p:sp>
        <p:nvSpPr>
          <p:cNvPr id="3" name="Tekstvak 2">
            <a:extLst>
              <a:ext uri="{FF2B5EF4-FFF2-40B4-BE49-F238E27FC236}">
                <a16:creationId xmlns:a16="http://schemas.microsoft.com/office/drawing/2014/main" id="{3E96CEDD-A8F1-6045-BD46-F3BEBA5FB8E7}"/>
              </a:ext>
            </a:extLst>
          </p:cNvPr>
          <p:cNvSpPr txBox="1"/>
          <p:nvPr/>
        </p:nvSpPr>
        <p:spPr>
          <a:xfrm>
            <a:off x="7883611" y="2121408"/>
            <a:ext cx="3816774" cy="4050792"/>
          </a:xfrm>
          <a:prstGeom prst="rect">
            <a:avLst/>
          </a:prstGeom>
        </p:spPr>
        <p:txBody>
          <a:bodyPr vert="horz" lIns="91440" tIns="45720" rIns="91440" bIns="45720" rtlCol="0">
            <a:normAutofit/>
          </a:bodyPr>
          <a:lstStyle/>
          <a:p>
            <a:pPr marL="285750" indent="-182880">
              <a:lnSpc>
                <a:spcPct val="90000"/>
              </a:lnSpc>
              <a:spcAft>
                <a:spcPts val="600"/>
              </a:spcAft>
              <a:buClr>
                <a:schemeClr val="accent1">
                  <a:lumMod val="75000"/>
                </a:schemeClr>
              </a:buClr>
              <a:buSzPct val="85000"/>
              <a:buFont typeface="Wingdings" pitchFamily="2" charset="2"/>
              <a:buChar char="§"/>
            </a:pPr>
            <a:r>
              <a:rPr lang="en-US" sz="2000" dirty="0" err="1"/>
              <a:t>Wie</a:t>
            </a:r>
            <a:r>
              <a:rPr lang="en-US" sz="2000" dirty="0"/>
              <a:t> </a:t>
            </a:r>
            <a:r>
              <a:rPr lang="en-US" sz="2000" dirty="0" err="1"/>
              <a:t>hebben</a:t>
            </a:r>
            <a:r>
              <a:rPr lang="en-US" sz="2000" dirty="0"/>
              <a:t> </a:t>
            </a:r>
            <a:r>
              <a:rPr lang="en-US" sz="2000" dirty="0" err="1"/>
              <a:t>jullie</a:t>
            </a:r>
            <a:r>
              <a:rPr lang="en-US" sz="2000" dirty="0"/>
              <a:t> </a:t>
            </a:r>
            <a:r>
              <a:rPr lang="en-US" sz="2000" dirty="0" err="1"/>
              <a:t>voor</a:t>
            </a:r>
            <a:r>
              <a:rPr lang="en-US" sz="2000" dirty="0"/>
              <a:t> </a:t>
            </a:r>
            <a:r>
              <a:rPr lang="en-US" sz="2000" dirty="0" err="1"/>
              <a:t>je</a:t>
            </a:r>
            <a:r>
              <a:rPr lang="en-US" sz="2000" dirty="0"/>
              <a:t>?</a:t>
            </a:r>
          </a:p>
          <a:p>
            <a:pPr marL="285750" indent="-182880">
              <a:lnSpc>
                <a:spcPct val="90000"/>
              </a:lnSpc>
              <a:spcAft>
                <a:spcPts val="600"/>
              </a:spcAft>
              <a:buClr>
                <a:schemeClr val="accent1">
                  <a:lumMod val="75000"/>
                </a:schemeClr>
              </a:buClr>
              <a:buSzPct val="85000"/>
              <a:buFont typeface="Wingdings" pitchFamily="2" charset="2"/>
              <a:buChar char="§"/>
            </a:pPr>
            <a:r>
              <a:rPr lang="en-US" sz="2000" dirty="0" err="1"/>
              <a:t>Verschillen</a:t>
            </a:r>
            <a:r>
              <a:rPr lang="en-US" sz="2000" dirty="0"/>
              <a:t> </a:t>
            </a:r>
            <a:r>
              <a:rPr lang="en-US" sz="2000" dirty="0" err="1"/>
              <a:t>zaalhockey</a:t>
            </a:r>
            <a:r>
              <a:rPr lang="en-US" sz="2000" dirty="0"/>
              <a:t> </a:t>
            </a:r>
            <a:r>
              <a:rPr lang="en-US" sz="2000" dirty="0" err="1"/>
              <a:t>en</a:t>
            </a:r>
            <a:r>
              <a:rPr lang="en-US" sz="2000" dirty="0"/>
              <a:t> </a:t>
            </a:r>
            <a:r>
              <a:rPr lang="en-US" sz="2000" dirty="0" err="1"/>
              <a:t>veldhockey</a:t>
            </a:r>
            <a:r>
              <a:rPr lang="en-US" sz="2000" dirty="0"/>
              <a:t>.</a:t>
            </a:r>
          </a:p>
          <a:p>
            <a:pPr marL="285750" indent="-182880">
              <a:lnSpc>
                <a:spcPct val="90000"/>
              </a:lnSpc>
              <a:spcAft>
                <a:spcPts val="600"/>
              </a:spcAft>
              <a:buClr>
                <a:schemeClr val="accent1">
                  <a:lumMod val="75000"/>
                </a:schemeClr>
              </a:buClr>
              <a:buSzPct val="85000"/>
              <a:buFont typeface="Wingdings" pitchFamily="2" charset="2"/>
              <a:buChar char="§"/>
            </a:pPr>
            <a:r>
              <a:rPr lang="en-US" sz="2000" dirty="0" err="1"/>
              <a:t>Basisprincipes</a:t>
            </a:r>
            <a:r>
              <a:rPr lang="en-US" sz="2000" dirty="0"/>
              <a:t> NBB.</a:t>
            </a:r>
          </a:p>
          <a:p>
            <a:pPr marL="285750" indent="-182880">
              <a:lnSpc>
                <a:spcPct val="90000"/>
              </a:lnSpc>
              <a:spcAft>
                <a:spcPts val="600"/>
              </a:spcAft>
              <a:buClr>
                <a:schemeClr val="accent1">
                  <a:lumMod val="75000"/>
                </a:schemeClr>
              </a:buClr>
              <a:buSzPct val="85000"/>
              <a:buFont typeface="Wingdings" pitchFamily="2" charset="2"/>
              <a:buChar char="§"/>
            </a:pPr>
            <a:r>
              <a:rPr lang="en-US" sz="2000" dirty="0"/>
              <a:t>Hoe </a:t>
            </a:r>
            <a:r>
              <a:rPr lang="en-US" sz="2000" dirty="0" err="1"/>
              <a:t>ziet</a:t>
            </a:r>
            <a:r>
              <a:rPr lang="en-US" sz="2000" dirty="0"/>
              <a:t> </a:t>
            </a:r>
            <a:r>
              <a:rPr lang="en-US" sz="2000" dirty="0" err="1"/>
              <a:t>dit</a:t>
            </a:r>
            <a:r>
              <a:rPr lang="en-US" sz="2000" dirty="0"/>
              <a:t> </a:t>
            </a:r>
            <a:r>
              <a:rPr lang="en-US" sz="2000" dirty="0" err="1"/>
              <a:t>er</a:t>
            </a:r>
            <a:r>
              <a:rPr lang="en-US" sz="2000" dirty="0"/>
              <a:t> </a:t>
            </a:r>
            <a:r>
              <a:rPr lang="en-US" sz="2000" dirty="0" err="1"/>
              <a:t>dan</a:t>
            </a:r>
            <a:r>
              <a:rPr lang="en-US" sz="2000" dirty="0"/>
              <a:t> </a:t>
            </a:r>
            <a:r>
              <a:rPr lang="en-US" sz="2000" dirty="0" err="1"/>
              <a:t>uit</a:t>
            </a:r>
            <a:r>
              <a:rPr lang="en-US" sz="2000" dirty="0"/>
              <a:t>?</a:t>
            </a:r>
          </a:p>
          <a:p>
            <a:pPr marL="285750" indent="-182880">
              <a:lnSpc>
                <a:spcPct val="90000"/>
              </a:lnSpc>
              <a:spcAft>
                <a:spcPts val="600"/>
              </a:spcAft>
              <a:buClr>
                <a:schemeClr val="accent1">
                  <a:lumMod val="75000"/>
                </a:schemeClr>
              </a:buClr>
              <a:buSzPct val="85000"/>
              <a:buFont typeface="Wingdings" pitchFamily="2" charset="2"/>
              <a:buChar char="§"/>
            </a:pPr>
            <a:r>
              <a:rPr lang="en-US" sz="2000" dirty="0" err="1"/>
              <a:t>Basisprincipes</a:t>
            </a:r>
            <a:r>
              <a:rPr lang="en-US" sz="2000" dirty="0"/>
              <a:t> BB.</a:t>
            </a:r>
          </a:p>
          <a:p>
            <a:pPr marL="285750" indent="-182880">
              <a:lnSpc>
                <a:spcPct val="90000"/>
              </a:lnSpc>
              <a:spcAft>
                <a:spcPts val="600"/>
              </a:spcAft>
              <a:buClr>
                <a:schemeClr val="accent1">
                  <a:lumMod val="75000"/>
                </a:schemeClr>
              </a:buClr>
              <a:buSzPct val="85000"/>
              <a:buFont typeface="Wingdings" pitchFamily="2" charset="2"/>
              <a:buChar char="§"/>
            </a:pPr>
            <a:r>
              <a:rPr lang="en-US" sz="2000" dirty="0"/>
              <a:t>Hoe </a:t>
            </a:r>
            <a:r>
              <a:rPr lang="en-US" sz="2000" dirty="0" err="1"/>
              <a:t>ziet</a:t>
            </a:r>
            <a:r>
              <a:rPr lang="en-US" sz="2000" dirty="0"/>
              <a:t> </a:t>
            </a:r>
            <a:r>
              <a:rPr lang="en-US" sz="2000" dirty="0" err="1"/>
              <a:t>dit</a:t>
            </a:r>
            <a:r>
              <a:rPr lang="en-US" sz="2000" dirty="0"/>
              <a:t> </a:t>
            </a:r>
            <a:r>
              <a:rPr lang="en-US" sz="2000" dirty="0" err="1"/>
              <a:t>er</a:t>
            </a:r>
            <a:r>
              <a:rPr lang="en-US" sz="2000" dirty="0"/>
              <a:t> </a:t>
            </a:r>
            <a:r>
              <a:rPr lang="en-US" sz="2000" dirty="0" err="1"/>
              <a:t>dan</a:t>
            </a:r>
            <a:r>
              <a:rPr lang="en-US" sz="2000" dirty="0"/>
              <a:t> </a:t>
            </a:r>
            <a:r>
              <a:rPr lang="en-US" sz="2000" dirty="0" err="1"/>
              <a:t>uit</a:t>
            </a:r>
            <a:r>
              <a:rPr lang="en-US" sz="2000" dirty="0"/>
              <a:t>?</a:t>
            </a:r>
          </a:p>
          <a:p>
            <a:pPr marL="285750" indent="-182880">
              <a:lnSpc>
                <a:spcPct val="90000"/>
              </a:lnSpc>
              <a:spcAft>
                <a:spcPts val="600"/>
              </a:spcAft>
              <a:buClr>
                <a:schemeClr val="accent1">
                  <a:lumMod val="75000"/>
                </a:schemeClr>
              </a:buClr>
              <a:buSzPct val="85000"/>
              <a:buFont typeface="Wingdings" pitchFamily="2" charset="2"/>
              <a:buChar char="§"/>
            </a:pPr>
            <a:r>
              <a:rPr lang="en-US" sz="2000" dirty="0"/>
              <a:t>Hoe </a:t>
            </a:r>
            <a:r>
              <a:rPr lang="en-US" sz="2000" dirty="0" err="1"/>
              <a:t>slijp</a:t>
            </a:r>
            <a:r>
              <a:rPr lang="en-US" sz="2000" dirty="0"/>
              <a:t> </a:t>
            </a:r>
            <a:r>
              <a:rPr lang="en-US" sz="2000" dirty="0" err="1"/>
              <a:t>je</a:t>
            </a:r>
            <a:r>
              <a:rPr lang="en-US" sz="2000" dirty="0"/>
              <a:t> </a:t>
            </a:r>
            <a:r>
              <a:rPr lang="en-US" sz="2000" dirty="0" err="1"/>
              <a:t>dit</a:t>
            </a:r>
            <a:r>
              <a:rPr lang="en-US" sz="2000" dirty="0"/>
              <a:t> in </a:t>
            </a:r>
            <a:r>
              <a:rPr lang="en-US" sz="2000" dirty="0" err="1"/>
              <a:t>je</a:t>
            </a:r>
            <a:r>
              <a:rPr lang="en-US" sz="2000" dirty="0"/>
              <a:t> </a:t>
            </a:r>
            <a:r>
              <a:rPr lang="en-US" sz="2000" dirty="0" err="1"/>
              <a:t>elftal</a:t>
            </a:r>
            <a:r>
              <a:rPr lang="en-US" sz="2000" dirty="0"/>
              <a:t>?</a:t>
            </a:r>
          </a:p>
          <a:p>
            <a:pPr marL="285750" indent="-182880">
              <a:lnSpc>
                <a:spcPct val="90000"/>
              </a:lnSpc>
              <a:spcAft>
                <a:spcPts val="600"/>
              </a:spcAft>
              <a:buClr>
                <a:schemeClr val="accent1">
                  <a:lumMod val="75000"/>
                </a:schemeClr>
              </a:buClr>
              <a:buSzPct val="85000"/>
              <a:buFont typeface="Wingdings" pitchFamily="2" charset="2"/>
              <a:buChar char="§"/>
            </a:pPr>
            <a:r>
              <a:rPr lang="en-US" sz="2000" dirty="0"/>
              <a:t>Corners</a:t>
            </a:r>
          </a:p>
          <a:p>
            <a:pPr marL="285750" indent="-182880">
              <a:lnSpc>
                <a:spcPct val="90000"/>
              </a:lnSpc>
              <a:spcAft>
                <a:spcPts val="600"/>
              </a:spcAft>
              <a:buClr>
                <a:schemeClr val="accent1">
                  <a:lumMod val="75000"/>
                </a:schemeClr>
              </a:buClr>
              <a:buSzPct val="85000"/>
              <a:buFont typeface="Wingdings" pitchFamily="2" charset="2"/>
              <a:buChar char="§"/>
            </a:pPr>
            <a:r>
              <a:rPr lang="en-US" sz="2000" dirty="0" err="1"/>
              <a:t>Eventuele</a:t>
            </a:r>
            <a:r>
              <a:rPr lang="en-US" sz="2000" dirty="0"/>
              <a:t> </a:t>
            </a:r>
            <a:r>
              <a:rPr lang="en-US" sz="2000" dirty="0" err="1"/>
              <a:t>vragen</a:t>
            </a:r>
            <a:r>
              <a:rPr lang="en-US" sz="2000" dirty="0"/>
              <a:t> </a:t>
            </a:r>
            <a:r>
              <a:rPr lang="en-US" sz="2000" dirty="0" err="1"/>
              <a:t>en</a:t>
            </a:r>
            <a:r>
              <a:rPr lang="en-US" sz="2000" dirty="0"/>
              <a:t> </a:t>
            </a:r>
            <a:r>
              <a:rPr lang="en-US" sz="2000" dirty="0" err="1"/>
              <a:t>ideeën</a:t>
            </a:r>
            <a:r>
              <a:rPr lang="en-US" sz="2000" dirty="0"/>
              <a:t>.</a:t>
            </a:r>
          </a:p>
        </p:txBody>
      </p:sp>
    </p:spTree>
    <p:extLst>
      <p:ext uri="{BB962C8B-B14F-4D97-AF65-F5344CB8AC3E}">
        <p14:creationId xmlns:p14="http://schemas.microsoft.com/office/powerpoint/2010/main" val="95749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4" name="Oval 23">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el 1">
            <a:extLst>
              <a:ext uri="{FF2B5EF4-FFF2-40B4-BE49-F238E27FC236}">
                <a16:creationId xmlns:a16="http://schemas.microsoft.com/office/drawing/2014/main" id="{EC2BCCCF-DB50-BD49-A508-F7AFA9EA1B43}"/>
              </a:ext>
            </a:extLst>
          </p:cNvPr>
          <p:cNvSpPr>
            <a:spLocks noGrp="1"/>
          </p:cNvSpPr>
          <p:nvPr>
            <p:ph type="title"/>
          </p:nvPr>
        </p:nvSpPr>
        <p:spPr>
          <a:xfrm>
            <a:off x="8514736" y="484632"/>
            <a:ext cx="3677264" cy="1609344"/>
          </a:xfrm>
        </p:spPr>
        <p:txBody>
          <a:bodyPr vert="horz" lIns="91440" tIns="45720" rIns="91440" bIns="45720" rtlCol="0" anchor="ctr">
            <a:normAutofit/>
          </a:bodyPr>
          <a:lstStyle/>
          <a:p>
            <a:r>
              <a:rPr lang="en-US" sz="3600" dirty="0"/>
              <a:t>Ivar </a:t>
            </a:r>
            <a:r>
              <a:rPr lang="en-US" sz="3600" dirty="0" err="1"/>
              <a:t>Knotschke</a:t>
            </a:r>
            <a:endParaRPr lang="en-US" sz="3600" dirty="0"/>
          </a:p>
        </p:txBody>
      </p:sp>
      <p:pic>
        <p:nvPicPr>
          <p:cNvPr id="5" name="Tijdelijke aanduiding voor afbeelding 4">
            <a:extLst>
              <a:ext uri="{FF2B5EF4-FFF2-40B4-BE49-F238E27FC236}">
                <a16:creationId xmlns:a16="http://schemas.microsoft.com/office/drawing/2014/main" id="{8948B18E-C98B-2C4C-AB4F-11D4611C2A7B}"/>
              </a:ext>
            </a:extLst>
          </p:cNvPr>
          <p:cNvPicPr>
            <a:picLocks noGrp="1" noChangeAspect="1"/>
          </p:cNvPicPr>
          <p:nvPr>
            <p:ph type="pic" idx="1"/>
          </p:nvPr>
        </p:nvPicPr>
        <p:blipFill rotWithShape="1">
          <a:blip r:embed="rId3"/>
          <a:srcRect l="21144" r="-1" b="-1"/>
          <a:stretch/>
        </p:blipFill>
        <p:spPr>
          <a:xfrm>
            <a:off x="633999" y="640080"/>
            <a:ext cx="6912217" cy="5588101"/>
          </a:xfrm>
          <a:prstGeom prst="rect">
            <a:avLst/>
          </a:prstGeom>
        </p:spPr>
      </p:pic>
      <p:sp>
        <p:nvSpPr>
          <p:cNvPr id="4" name="Tijdelijke aanduiding voor tekst 3">
            <a:extLst>
              <a:ext uri="{FF2B5EF4-FFF2-40B4-BE49-F238E27FC236}">
                <a16:creationId xmlns:a16="http://schemas.microsoft.com/office/drawing/2014/main" id="{EB73D8B4-52DD-3446-A3D9-EF1CF82C6453}"/>
              </a:ext>
            </a:extLst>
          </p:cNvPr>
          <p:cNvSpPr>
            <a:spLocks noGrp="1"/>
          </p:cNvSpPr>
          <p:nvPr>
            <p:ph type="body" sz="half" idx="2"/>
          </p:nvPr>
        </p:nvSpPr>
        <p:spPr>
          <a:xfrm>
            <a:off x="8514737" y="2093976"/>
            <a:ext cx="3677263" cy="4092579"/>
          </a:xfrm>
        </p:spPr>
        <p:txBody>
          <a:bodyPr vert="horz" lIns="91440" tIns="45720" rIns="91440" bIns="45720" rtlCol="0">
            <a:normAutofit/>
          </a:bodyPr>
          <a:lstStyle/>
          <a:p>
            <a:pPr indent="-182880">
              <a:lnSpc>
                <a:spcPct val="90000"/>
              </a:lnSpc>
              <a:buFont typeface="Wingdings" pitchFamily="2" charset="2"/>
              <a:buChar char="§"/>
            </a:pPr>
            <a:r>
              <a:rPr lang="en-US" sz="1600" dirty="0" err="1">
                <a:solidFill>
                  <a:schemeClr val="tx1"/>
                </a:solidFill>
              </a:rPr>
              <a:t>Sinds</a:t>
            </a:r>
            <a:r>
              <a:rPr lang="en-US" sz="1600" dirty="0">
                <a:solidFill>
                  <a:schemeClr val="tx1"/>
                </a:solidFill>
              </a:rPr>
              <a:t> </a:t>
            </a:r>
            <a:r>
              <a:rPr lang="en-US" sz="1600" dirty="0" err="1">
                <a:solidFill>
                  <a:schemeClr val="tx1"/>
                </a:solidFill>
              </a:rPr>
              <a:t>vorig</a:t>
            </a:r>
            <a:r>
              <a:rPr lang="en-US" sz="1600" dirty="0">
                <a:solidFill>
                  <a:schemeClr val="tx1"/>
                </a:solidFill>
              </a:rPr>
              <a:t> </a:t>
            </a:r>
            <a:r>
              <a:rPr lang="en-US" sz="1600" dirty="0" err="1">
                <a:solidFill>
                  <a:schemeClr val="tx1"/>
                </a:solidFill>
              </a:rPr>
              <a:t>jaar</a:t>
            </a:r>
            <a:r>
              <a:rPr lang="en-US" sz="1600" dirty="0">
                <a:solidFill>
                  <a:schemeClr val="tx1"/>
                </a:solidFill>
              </a:rPr>
              <a:t> coach van </a:t>
            </a:r>
            <a:r>
              <a:rPr lang="en-US" sz="1600" dirty="0" err="1">
                <a:solidFill>
                  <a:schemeClr val="tx1"/>
                </a:solidFill>
              </a:rPr>
              <a:t>hdm</a:t>
            </a:r>
            <a:r>
              <a:rPr lang="en-US" sz="1600" dirty="0">
                <a:solidFill>
                  <a:schemeClr val="tx1"/>
                </a:solidFill>
              </a:rPr>
              <a:t> dames 1 in de </a:t>
            </a:r>
            <a:r>
              <a:rPr lang="en-US" sz="1600" dirty="0" err="1">
                <a:solidFill>
                  <a:schemeClr val="tx1"/>
                </a:solidFill>
              </a:rPr>
              <a:t>zaal</a:t>
            </a:r>
            <a:r>
              <a:rPr lang="en-US" sz="1600" dirty="0">
                <a:solidFill>
                  <a:schemeClr val="tx1"/>
                </a:solidFill>
              </a:rPr>
              <a:t>.</a:t>
            </a:r>
          </a:p>
          <a:p>
            <a:pPr indent="-182880">
              <a:lnSpc>
                <a:spcPct val="90000"/>
              </a:lnSpc>
              <a:buFont typeface="Wingdings" pitchFamily="2" charset="2"/>
              <a:buChar char="§"/>
            </a:pPr>
            <a:r>
              <a:rPr lang="en-US" sz="1600" dirty="0">
                <a:solidFill>
                  <a:schemeClr val="tx1"/>
                </a:solidFill>
              </a:rPr>
              <a:t>3 </a:t>
            </a:r>
            <a:r>
              <a:rPr lang="en-US" sz="1600" dirty="0" err="1">
                <a:solidFill>
                  <a:schemeClr val="tx1"/>
                </a:solidFill>
              </a:rPr>
              <a:t>jaar</a:t>
            </a:r>
            <a:r>
              <a:rPr lang="en-US" sz="1600" dirty="0">
                <a:solidFill>
                  <a:schemeClr val="tx1"/>
                </a:solidFill>
              </a:rPr>
              <a:t> assistant coach van </a:t>
            </a:r>
            <a:r>
              <a:rPr lang="en-US" sz="1600" dirty="0" err="1">
                <a:solidFill>
                  <a:schemeClr val="tx1"/>
                </a:solidFill>
              </a:rPr>
              <a:t>hdm</a:t>
            </a:r>
            <a:r>
              <a:rPr lang="en-US" sz="1600" dirty="0">
                <a:solidFill>
                  <a:schemeClr val="tx1"/>
                </a:solidFill>
              </a:rPr>
              <a:t> </a:t>
            </a:r>
            <a:r>
              <a:rPr lang="en-US" sz="1600" dirty="0" err="1">
                <a:solidFill>
                  <a:schemeClr val="tx1"/>
                </a:solidFill>
              </a:rPr>
              <a:t>heren</a:t>
            </a:r>
            <a:r>
              <a:rPr lang="en-US" sz="1600" dirty="0">
                <a:solidFill>
                  <a:schemeClr val="tx1"/>
                </a:solidFill>
              </a:rPr>
              <a:t> 1 op het veld.</a:t>
            </a:r>
          </a:p>
          <a:p>
            <a:pPr indent="-182880">
              <a:lnSpc>
                <a:spcPct val="90000"/>
              </a:lnSpc>
              <a:buFont typeface="Wingdings" pitchFamily="2" charset="2"/>
              <a:buChar char="§"/>
            </a:pPr>
            <a:r>
              <a:rPr lang="en-US" sz="1600" dirty="0">
                <a:solidFill>
                  <a:schemeClr val="tx1"/>
                </a:solidFill>
              </a:rPr>
              <a:t>3 </a:t>
            </a:r>
            <a:r>
              <a:rPr lang="en-US" sz="1600" dirty="0" err="1">
                <a:solidFill>
                  <a:schemeClr val="tx1"/>
                </a:solidFill>
              </a:rPr>
              <a:t>jaar</a:t>
            </a:r>
            <a:r>
              <a:rPr lang="en-US" sz="1600" dirty="0">
                <a:solidFill>
                  <a:schemeClr val="tx1"/>
                </a:solidFill>
              </a:rPr>
              <a:t> coach van </a:t>
            </a:r>
            <a:r>
              <a:rPr lang="en-US" sz="1600" dirty="0" err="1">
                <a:solidFill>
                  <a:schemeClr val="tx1"/>
                </a:solidFill>
              </a:rPr>
              <a:t>hdm</a:t>
            </a:r>
            <a:r>
              <a:rPr lang="en-US" sz="1600" dirty="0">
                <a:solidFill>
                  <a:schemeClr val="tx1"/>
                </a:solidFill>
              </a:rPr>
              <a:t> ja1.</a:t>
            </a:r>
          </a:p>
          <a:p>
            <a:pPr indent="-182880">
              <a:lnSpc>
                <a:spcPct val="90000"/>
              </a:lnSpc>
              <a:buFont typeface="Wingdings" pitchFamily="2" charset="2"/>
              <a:buChar char="§"/>
            </a:pPr>
            <a:r>
              <a:rPr lang="en-US" sz="1600" dirty="0" err="1">
                <a:solidFill>
                  <a:schemeClr val="tx1"/>
                </a:solidFill>
              </a:rPr>
              <a:t>Daarvoor</a:t>
            </a:r>
            <a:r>
              <a:rPr lang="en-US" sz="1600" dirty="0">
                <a:solidFill>
                  <a:schemeClr val="tx1"/>
                </a:solidFill>
              </a:rPr>
              <a:t> diverse </a:t>
            </a:r>
            <a:r>
              <a:rPr lang="en-US" sz="1600" dirty="0" err="1">
                <a:solidFill>
                  <a:schemeClr val="tx1"/>
                </a:solidFill>
              </a:rPr>
              <a:t>jeugdteams</a:t>
            </a:r>
            <a:r>
              <a:rPr lang="en-US" sz="1600" dirty="0">
                <a:solidFill>
                  <a:schemeClr val="tx1"/>
                </a:solidFill>
              </a:rPr>
              <a:t> op </a:t>
            </a:r>
            <a:r>
              <a:rPr lang="en-US" sz="1600" dirty="0" err="1">
                <a:solidFill>
                  <a:schemeClr val="tx1"/>
                </a:solidFill>
              </a:rPr>
              <a:t>hdm</a:t>
            </a:r>
            <a:r>
              <a:rPr lang="en-US" sz="1600" dirty="0">
                <a:solidFill>
                  <a:schemeClr val="tx1"/>
                </a:solidFill>
              </a:rPr>
              <a:t> </a:t>
            </a:r>
            <a:r>
              <a:rPr lang="en-US" sz="1600" dirty="0" err="1">
                <a:solidFill>
                  <a:schemeClr val="tx1"/>
                </a:solidFill>
              </a:rPr>
              <a:t>gedaan</a:t>
            </a:r>
            <a:r>
              <a:rPr lang="en-US" sz="1600" dirty="0">
                <a:solidFill>
                  <a:schemeClr val="tx1"/>
                </a:solidFill>
              </a:rPr>
              <a:t> </a:t>
            </a:r>
            <a:r>
              <a:rPr lang="en-US" sz="1600" dirty="0" err="1">
                <a:solidFill>
                  <a:schemeClr val="tx1"/>
                </a:solidFill>
              </a:rPr>
              <a:t>en</a:t>
            </a:r>
            <a:r>
              <a:rPr lang="en-US" sz="1600" dirty="0">
                <a:solidFill>
                  <a:schemeClr val="tx1"/>
                </a:solidFill>
              </a:rPr>
              <a:t> het Zuid-Hollands.</a:t>
            </a:r>
          </a:p>
          <a:p>
            <a:pPr>
              <a:lnSpc>
                <a:spcPct val="90000"/>
              </a:lnSpc>
            </a:pPr>
            <a:endParaRPr lang="en-US" sz="1600" dirty="0">
              <a:solidFill>
                <a:schemeClr val="tx1"/>
              </a:solidFill>
            </a:endParaRPr>
          </a:p>
        </p:txBody>
      </p:sp>
    </p:spTree>
    <p:extLst>
      <p:ext uri="{BB962C8B-B14F-4D97-AF65-F5344CB8AC3E}">
        <p14:creationId xmlns:p14="http://schemas.microsoft.com/office/powerpoint/2010/main" val="83612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4E5B210-6756-0840-831A-0830D8331907}"/>
              </a:ext>
            </a:extLst>
          </p:cNvPr>
          <p:cNvSpPr>
            <a:spLocks noGrp="1"/>
          </p:cNvSpPr>
          <p:nvPr>
            <p:ph type="body" idx="1"/>
          </p:nvPr>
        </p:nvSpPr>
        <p:spPr/>
        <p:txBody>
          <a:bodyPr/>
          <a:lstStyle/>
          <a:p>
            <a:r>
              <a:rPr lang="nl-NL" dirty="0"/>
              <a:t>Zaalverschillen</a:t>
            </a:r>
          </a:p>
        </p:txBody>
      </p:sp>
      <p:sp>
        <p:nvSpPr>
          <p:cNvPr id="3" name="Tijdelijke aanduiding voor inhoud 2">
            <a:extLst>
              <a:ext uri="{FF2B5EF4-FFF2-40B4-BE49-F238E27FC236}">
                <a16:creationId xmlns:a16="http://schemas.microsoft.com/office/drawing/2014/main" id="{7F9C1A19-CEA7-4641-ACEB-B79C60AE10E3}"/>
              </a:ext>
            </a:extLst>
          </p:cNvPr>
          <p:cNvSpPr>
            <a:spLocks noGrp="1"/>
          </p:cNvSpPr>
          <p:nvPr>
            <p:ph sz="half" idx="2"/>
          </p:nvPr>
        </p:nvSpPr>
        <p:spPr/>
        <p:txBody>
          <a:bodyPr/>
          <a:lstStyle/>
          <a:p>
            <a:r>
              <a:rPr lang="nl-NL" dirty="0"/>
              <a:t>Balken</a:t>
            </a:r>
          </a:p>
          <a:p>
            <a:r>
              <a:rPr lang="nl-NL" dirty="0"/>
              <a:t>Laag stoppen (handschoen)</a:t>
            </a:r>
          </a:p>
          <a:p>
            <a:r>
              <a:rPr lang="nl-NL" dirty="0"/>
              <a:t>Pushen pushen pushen</a:t>
            </a:r>
          </a:p>
          <a:p>
            <a:r>
              <a:rPr lang="nl-NL" dirty="0"/>
              <a:t>Alles over de grond</a:t>
            </a:r>
          </a:p>
          <a:p>
            <a:endParaRPr lang="nl-NL" dirty="0"/>
          </a:p>
        </p:txBody>
      </p:sp>
      <p:sp>
        <p:nvSpPr>
          <p:cNvPr id="4" name="Tijdelijke aanduiding voor tekst 3">
            <a:extLst>
              <a:ext uri="{FF2B5EF4-FFF2-40B4-BE49-F238E27FC236}">
                <a16:creationId xmlns:a16="http://schemas.microsoft.com/office/drawing/2014/main" id="{038D8A32-3363-2F4F-B2E5-EB8EA32380E9}"/>
              </a:ext>
            </a:extLst>
          </p:cNvPr>
          <p:cNvSpPr>
            <a:spLocks noGrp="1"/>
          </p:cNvSpPr>
          <p:nvPr>
            <p:ph type="body" sz="quarter" idx="3"/>
          </p:nvPr>
        </p:nvSpPr>
        <p:spPr/>
        <p:txBody>
          <a:bodyPr/>
          <a:lstStyle/>
          <a:p>
            <a:r>
              <a:rPr lang="nl-NL" dirty="0"/>
              <a:t>Overeenkomsten en wat haal je eruit.</a:t>
            </a:r>
          </a:p>
        </p:txBody>
      </p:sp>
      <p:sp>
        <p:nvSpPr>
          <p:cNvPr id="5" name="Tijdelijke aanduiding voor inhoud 4">
            <a:extLst>
              <a:ext uri="{FF2B5EF4-FFF2-40B4-BE49-F238E27FC236}">
                <a16:creationId xmlns:a16="http://schemas.microsoft.com/office/drawing/2014/main" id="{4223AE22-138D-AF4F-8B17-8682296F190A}"/>
              </a:ext>
            </a:extLst>
          </p:cNvPr>
          <p:cNvSpPr>
            <a:spLocks noGrp="1"/>
          </p:cNvSpPr>
          <p:nvPr>
            <p:ph sz="quarter" idx="4"/>
          </p:nvPr>
        </p:nvSpPr>
        <p:spPr/>
        <p:txBody>
          <a:bodyPr/>
          <a:lstStyle/>
          <a:p>
            <a:r>
              <a:rPr lang="nl-NL" dirty="0"/>
              <a:t>Handelingssnelheid.</a:t>
            </a:r>
          </a:p>
          <a:p>
            <a:r>
              <a:rPr lang="nl-NL" dirty="0"/>
              <a:t>Bewegen zonder bal.</a:t>
            </a:r>
          </a:p>
          <a:p>
            <a:r>
              <a:rPr lang="nl-NL" dirty="0"/>
              <a:t>Positiekeuze.</a:t>
            </a:r>
          </a:p>
          <a:p>
            <a:pPr marL="0" indent="0">
              <a:buNone/>
            </a:pPr>
            <a:endParaRPr lang="nl-NL" dirty="0"/>
          </a:p>
          <a:p>
            <a:endParaRPr lang="nl-NL" dirty="0"/>
          </a:p>
        </p:txBody>
      </p:sp>
      <p:sp>
        <p:nvSpPr>
          <p:cNvPr id="6" name="Titel 5">
            <a:extLst>
              <a:ext uri="{FF2B5EF4-FFF2-40B4-BE49-F238E27FC236}">
                <a16:creationId xmlns:a16="http://schemas.microsoft.com/office/drawing/2014/main" id="{53A07648-60EB-EE47-A612-4F5AD1E966B8}"/>
              </a:ext>
            </a:extLst>
          </p:cNvPr>
          <p:cNvSpPr>
            <a:spLocks noGrp="1"/>
          </p:cNvSpPr>
          <p:nvPr>
            <p:ph type="title"/>
          </p:nvPr>
        </p:nvSpPr>
        <p:spPr/>
        <p:txBody>
          <a:bodyPr/>
          <a:lstStyle/>
          <a:p>
            <a:r>
              <a:rPr lang="nl-NL" dirty="0"/>
              <a:t>Verschil en overeenkomst zaal en veld.</a:t>
            </a:r>
          </a:p>
        </p:txBody>
      </p:sp>
    </p:spTree>
    <p:extLst>
      <p:ext uri="{BB962C8B-B14F-4D97-AF65-F5344CB8AC3E}">
        <p14:creationId xmlns:p14="http://schemas.microsoft.com/office/powerpoint/2010/main" val="242231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0F5FCD-85D4-7C47-8CEB-408A597AF3B2}"/>
              </a:ext>
            </a:extLst>
          </p:cNvPr>
          <p:cNvSpPr>
            <a:spLocks noGrp="1"/>
          </p:cNvSpPr>
          <p:nvPr>
            <p:ph type="title"/>
          </p:nvPr>
        </p:nvSpPr>
        <p:spPr/>
        <p:txBody>
          <a:bodyPr/>
          <a:lstStyle/>
          <a:p>
            <a:r>
              <a:rPr lang="nl-NL" dirty="0"/>
              <a:t>Basisprincipes NBB</a:t>
            </a:r>
          </a:p>
        </p:txBody>
      </p:sp>
      <p:pic>
        <p:nvPicPr>
          <p:cNvPr id="5" name="Tijdelijke aanduiding voor afbeelding 4">
            <a:extLst>
              <a:ext uri="{FF2B5EF4-FFF2-40B4-BE49-F238E27FC236}">
                <a16:creationId xmlns:a16="http://schemas.microsoft.com/office/drawing/2014/main" id="{B57C29F2-ACA6-0D45-9F94-565C514F11C6}"/>
              </a:ext>
            </a:extLst>
          </p:cNvPr>
          <p:cNvPicPr>
            <a:picLocks noGrp="1" noChangeAspect="1"/>
          </p:cNvPicPr>
          <p:nvPr>
            <p:ph type="pic" idx="1"/>
          </p:nvPr>
        </p:nvPicPr>
        <p:blipFill>
          <a:blip r:embed="rId3"/>
          <a:srcRect l="9723" r="9723"/>
          <a:stretch>
            <a:fillRect/>
          </a:stretch>
        </p:blipFill>
        <p:spPr>
          <a:prstGeom prst="rect">
            <a:avLst/>
          </a:prstGeom>
        </p:spPr>
      </p:pic>
      <p:sp>
        <p:nvSpPr>
          <p:cNvPr id="4" name="Tijdelijke aanduiding voor tekst 3">
            <a:extLst>
              <a:ext uri="{FF2B5EF4-FFF2-40B4-BE49-F238E27FC236}">
                <a16:creationId xmlns:a16="http://schemas.microsoft.com/office/drawing/2014/main" id="{0D7D14A9-CABA-3C49-9C44-F31150620A46}"/>
              </a:ext>
            </a:extLst>
          </p:cNvPr>
          <p:cNvSpPr>
            <a:spLocks noGrp="1"/>
          </p:cNvSpPr>
          <p:nvPr>
            <p:ph type="body" sz="half" idx="2"/>
          </p:nvPr>
        </p:nvSpPr>
        <p:spPr/>
        <p:txBody>
          <a:bodyPr/>
          <a:lstStyle/>
          <a:p>
            <a:r>
              <a:rPr lang="nl-NL" dirty="0"/>
              <a:t>Voorste 3 verantwoordelijk voor de binnenkant. </a:t>
            </a:r>
          </a:p>
          <a:p>
            <a:r>
              <a:rPr lang="nl-NL" dirty="0"/>
              <a:t>Achterste 2 verantwoordelijk voor de lange ballen via de balk.</a:t>
            </a:r>
          </a:p>
          <a:p>
            <a:r>
              <a:rPr lang="nl-NL" dirty="0"/>
              <a:t>Linksvoor handschoen tegenover de bal.</a:t>
            </a:r>
          </a:p>
          <a:p>
            <a:r>
              <a:rPr lang="nl-NL" dirty="0"/>
              <a:t>Rechtsvoor krul tegenover de bal.</a:t>
            </a:r>
          </a:p>
          <a:p>
            <a:r>
              <a:rPr lang="nl-NL" dirty="0"/>
              <a:t>Duel verdedigen altijd proberen samen te doen.</a:t>
            </a:r>
          </a:p>
          <a:p>
            <a:endParaRPr lang="nl-NL" dirty="0"/>
          </a:p>
          <a:p>
            <a:endParaRPr lang="nl-NL" dirty="0"/>
          </a:p>
        </p:txBody>
      </p:sp>
    </p:spTree>
    <p:extLst>
      <p:ext uri="{BB962C8B-B14F-4D97-AF65-F5344CB8AC3E}">
        <p14:creationId xmlns:p14="http://schemas.microsoft.com/office/powerpoint/2010/main" val="669481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8C0ED4-293F-3F47-B6AC-9AA53C060FC1}"/>
              </a:ext>
            </a:extLst>
          </p:cNvPr>
          <p:cNvSpPr>
            <a:spLocks noGrp="1"/>
          </p:cNvSpPr>
          <p:nvPr>
            <p:ph type="ctrTitle"/>
          </p:nvPr>
        </p:nvSpPr>
        <p:spPr/>
        <p:txBody>
          <a:bodyPr/>
          <a:lstStyle/>
          <a:p>
            <a:r>
              <a:rPr lang="nl-NL" dirty="0"/>
              <a:t>Beelden van NBB</a:t>
            </a:r>
          </a:p>
        </p:txBody>
      </p:sp>
      <p:sp>
        <p:nvSpPr>
          <p:cNvPr id="3" name="Ondertitel 2">
            <a:extLst>
              <a:ext uri="{FF2B5EF4-FFF2-40B4-BE49-F238E27FC236}">
                <a16:creationId xmlns:a16="http://schemas.microsoft.com/office/drawing/2014/main" id="{65306983-1F50-EC4A-87E9-DCAD76670E32}"/>
              </a:ext>
            </a:extLst>
          </p:cNvPr>
          <p:cNvSpPr>
            <a:spLocks noGrp="1"/>
          </p:cNvSpPr>
          <p:nvPr>
            <p:ph type="subTitle" idx="1"/>
          </p:nvPr>
        </p:nvSpPr>
        <p:spPr>
          <a:xfrm>
            <a:off x="1051560" y="4598441"/>
            <a:ext cx="7891272" cy="1069848"/>
          </a:xfrm>
        </p:spPr>
        <p:txBody>
          <a:bodyPr/>
          <a:lstStyle/>
          <a:p>
            <a:r>
              <a:rPr lang="nl-NL" dirty="0"/>
              <a:t>Op de ouderwetse manier.</a:t>
            </a:r>
          </a:p>
        </p:txBody>
      </p:sp>
    </p:spTree>
    <p:extLst>
      <p:ext uri="{BB962C8B-B14F-4D97-AF65-F5344CB8AC3E}">
        <p14:creationId xmlns:p14="http://schemas.microsoft.com/office/powerpoint/2010/main" val="5854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193C7BE-C5A0-9A4D-AA89-984315A6D2D7}"/>
              </a:ext>
            </a:extLst>
          </p:cNvPr>
          <p:cNvSpPr>
            <a:spLocks noGrp="1"/>
          </p:cNvSpPr>
          <p:nvPr>
            <p:ph type="body" idx="1"/>
          </p:nvPr>
        </p:nvSpPr>
        <p:spPr/>
        <p:txBody>
          <a:bodyPr/>
          <a:lstStyle/>
          <a:p>
            <a:r>
              <a:rPr lang="nl-NL" dirty="0"/>
              <a:t>Vaardigheden</a:t>
            </a:r>
          </a:p>
        </p:txBody>
      </p:sp>
      <p:sp>
        <p:nvSpPr>
          <p:cNvPr id="3" name="Tijdelijke aanduiding voor inhoud 2">
            <a:extLst>
              <a:ext uri="{FF2B5EF4-FFF2-40B4-BE49-F238E27FC236}">
                <a16:creationId xmlns:a16="http://schemas.microsoft.com/office/drawing/2014/main" id="{3797030E-AA75-1549-8EC8-6143B6700A49}"/>
              </a:ext>
            </a:extLst>
          </p:cNvPr>
          <p:cNvSpPr>
            <a:spLocks noGrp="1"/>
          </p:cNvSpPr>
          <p:nvPr>
            <p:ph sz="half" idx="2"/>
          </p:nvPr>
        </p:nvSpPr>
        <p:spPr/>
        <p:txBody>
          <a:bodyPr/>
          <a:lstStyle/>
          <a:p>
            <a:r>
              <a:rPr lang="nl-NL" dirty="0"/>
              <a:t>Initiatief nemen. Zonedruk, </a:t>
            </a:r>
            <a:r>
              <a:rPr lang="nl-NL" dirty="0" err="1"/>
              <a:t>mandruk</a:t>
            </a:r>
            <a:r>
              <a:rPr lang="nl-NL" dirty="0"/>
              <a:t> </a:t>
            </a:r>
            <a:r>
              <a:rPr lang="nl-NL" dirty="0" err="1"/>
              <a:t>baldruk</a:t>
            </a:r>
            <a:r>
              <a:rPr lang="nl-NL" dirty="0"/>
              <a:t>.</a:t>
            </a:r>
          </a:p>
          <a:p>
            <a:r>
              <a:rPr lang="nl-NL" dirty="0"/>
              <a:t>voetenwerk</a:t>
            </a:r>
          </a:p>
          <a:p>
            <a:r>
              <a:rPr lang="nl-NL" dirty="0"/>
              <a:t>Stick stil houden.</a:t>
            </a:r>
          </a:p>
          <a:p>
            <a:endParaRPr lang="nl-NL" dirty="0"/>
          </a:p>
        </p:txBody>
      </p:sp>
      <p:sp>
        <p:nvSpPr>
          <p:cNvPr id="4" name="Tijdelijke aanduiding voor tekst 3">
            <a:extLst>
              <a:ext uri="{FF2B5EF4-FFF2-40B4-BE49-F238E27FC236}">
                <a16:creationId xmlns:a16="http://schemas.microsoft.com/office/drawing/2014/main" id="{0D775752-AC47-9D44-9974-0C7A6C0743AF}"/>
              </a:ext>
            </a:extLst>
          </p:cNvPr>
          <p:cNvSpPr>
            <a:spLocks noGrp="1"/>
          </p:cNvSpPr>
          <p:nvPr>
            <p:ph type="body" sz="quarter" idx="3"/>
          </p:nvPr>
        </p:nvSpPr>
        <p:spPr/>
        <p:txBody>
          <a:bodyPr/>
          <a:lstStyle/>
          <a:p>
            <a:r>
              <a:rPr lang="nl-NL" dirty="0"/>
              <a:t>Oefeningen</a:t>
            </a:r>
          </a:p>
        </p:txBody>
      </p:sp>
      <p:sp>
        <p:nvSpPr>
          <p:cNvPr id="5" name="Tijdelijke aanduiding voor inhoud 4">
            <a:extLst>
              <a:ext uri="{FF2B5EF4-FFF2-40B4-BE49-F238E27FC236}">
                <a16:creationId xmlns:a16="http://schemas.microsoft.com/office/drawing/2014/main" id="{2889C8FC-47E4-A443-AFD3-4E6AA9CA586B}"/>
              </a:ext>
            </a:extLst>
          </p:cNvPr>
          <p:cNvSpPr>
            <a:spLocks noGrp="1"/>
          </p:cNvSpPr>
          <p:nvPr>
            <p:ph sz="quarter" idx="4"/>
          </p:nvPr>
        </p:nvSpPr>
        <p:spPr/>
        <p:txBody>
          <a:bodyPr>
            <a:normAutofit/>
          </a:bodyPr>
          <a:lstStyle/>
          <a:p>
            <a:r>
              <a:rPr lang="nl-NL" dirty="0"/>
              <a:t>Warming up ”spiegelen” </a:t>
            </a:r>
          </a:p>
          <a:p>
            <a:r>
              <a:rPr lang="nl-NL" dirty="0"/>
              <a:t>1 tegen 1 met 2 goals neerzetten.</a:t>
            </a:r>
          </a:p>
          <a:p>
            <a:r>
              <a:rPr lang="nl-NL" dirty="0"/>
              <a:t>Inspelen op andere manieren. Vol door de bal heen lopen, forehand en backhand. </a:t>
            </a:r>
          </a:p>
          <a:p>
            <a:r>
              <a:rPr lang="nl-NL" dirty="0"/>
              <a:t>Handschoen op de grond, bal in het midden.</a:t>
            </a:r>
          </a:p>
          <a:p>
            <a:r>
              <a:rPr lang="nl-NL" dirty="0"/>
              <a:t>Inspelen tegen de balk laten gaan. Daarna pas pakken.</a:t>
            </a:r>
          </a:p>
        </p:txBody>
      </p:sp>
      <p:sp>
        <p:nvSpPr>
          <p:cNvPr id="6" name="Titel 5">
            <a:extLst>
              <a:ext uri="{FF2B5EF4-FFF2-40B4-BE49-F238E27FC236}">
                <a16:creationId xmlns:a16="http://schemas.microsoft.com/office/drawing/2014/main" id="{26C6BEA6-5101-2D4C-BCA8-893AE4F16BF7}"/>
              </a:ext>
            </a:extLst>
          </p:cNvPr>
          <p:cNvSpPr>
            <a:spLocks noGrp="1"/>
          </p:cNvSpPr>
          <p:nvPr>
            <p:ph type="title"/>
          </p:nvPr>
        </p:nvSpPr>
        <p:spPr/>
        <p:txBody>
          <a:bodyPr/>
          <a:lstStyle/>
          <a:p>
            <a:r>
              <a:rPr lang="nl-NL" dirty="0"/>
              <a:t>Hoe slijp je dit in een elftal</a:t>
            </a:r>
          </a:p>
        </p:txBody>
      </p:sp>
      <p:pic>
        <p:nvPicPr>
          <p:cNvPr id="7" name="Afbeelding 6">
            <a:extLst>
              <a:ext uri="{FF2B5EF4-FFF2-40B4-BE49-F238E27FC236}">
                <a16:creationId xmlns:a16="http://schemas.microsoft.com/office/drawing/2014/main" id="{D8EBD6F7-255B-CF4B-82EA-F2E053BE674A}"/>
              </a:ext>
            </a:extLst>
          </p:cNvPr>
          <p:cNvPicPr>
            <a:picLocks noChangeAspect="1"/>
          </p:cNvPicPr>
          <p:nvPr/>
        </p:nvPicPr>
        <p:blipFill>
          <a:blip r:embed="rId3"/>
          <a:stretch>
            <a:fillRect/>
          </a:stretch>
        </p:blipFill>
        <p:spPr>
          <a:xfrm>
            <a:off x="1066800" y="4386609"/>
            <a:ext cx="3328930" cy="2297655"/>
          </a:xfrm>
          <a:prstGeom prst="rect">
            <a:avLst/>
          </a:prstGeom>
        </p:spPr>
      </p:pic>
    </p:spTree>
    <p:extLst>
      <p:ext uri="{BB962C8B-B14F-4D97-AF65-F5344CB8AC3E}">
        <p14:creationId xmlns:p14="http://schemas.microsoft.com/office/powerpoint/2010/main" val="1855841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BEEAF8-C0BF-A14F-8B22-1504C0ACFDA9}"/>
              </a:ext>
            </a:extLst>
          </p:cNvPr>
          <p:cNvSpPr>
            <a:spLocks noGrp="1"/>
          </p:cNvSpPr>
          <p:nvPr>
            <p:ph type="title"/>
          </p:nvPr>
        </p:nvSpPr>
        <p:spPr/>
        <p:txBody>
          <a:bodyPr/>
          <a:lstStyle/>
          <a:p>
            <a:r>
              <a:rPr lang="nl-NL" dirty="0"/>
              <a:t>BB principes. </a:t>
            </a:r>
          </a:p>
        </p:txBody>
      </p:sp>
      <p:sp>
        <p:nvSpPr>
          <p:cNvPr id="3" name="Tijdelijke aanduiding voor afbeelding 2">
            <a:extLst>
              <a:ext uri="{FF2B5EF4-FFF2-40B4-BE49-F238E27FC236}">
                <a16:creationId xmlns:a16="http://schemas.microsoft.com/office/drawing/2014/main" id="{31C8FEB8-8FCF-0148-BA46-8836F5BAEAC2}"/>
              </a:ext>
            </a:extLst>
          </p:cNvPr>
          <p:cNvSpPr>
            <a:spLocks noGrp="1"/>
          </p:cNvSpPr>
          <p:nvPr>
            <p:ph type="pic" idx="1"/>
          </p:nvPr>
        </p:nvSpPr>
        <p:spPr/>
      </p:sp>
      <p:sp>
        <p:nvSpPr>
          <p:cNvPr id="4" name="Tijdelijke aanduiding voor tekst 3">
            <a:extLst>
              <a:ext uri="{FF2B5EF4-FFF2-40B4-BE49-F238E27FC236}">
                <a16:creationId xmlns:a16="http://schemas.microsoft.com/office/drawing/2014/main" id="{5C8BC1E4-6294-474F-BF42-A9F9335D19FF}"/>
              </a:ext>
            </a:extLst>
          </p:cNvPr>
          <p:cNvSpPr>
            <a:spLocks noGrp="1"/>
          </p:cNvSpPr>
          <p:nvPr>
            <p:ph type="body" sz="half" idx="2"/>
          </p:nvPr>
        </p:nvSpPr>
        <p:spPr/>
        <p:txBody>
          <a:bodyPr/>
          <a:lstStyle/>
          <a:p>
            <a:r>
              <a:rPr lang="nl-NL" dirty="0"/>
              <a:t>Verschillende opbouwmogelijkheden.</a:t>
            </a:r>
          </a:p>
          <a:p>
            <a:endParaRPr lang="nl-NL" dirty="0"/>
          </a:p>
          <a:p>
            <a:r>
              <a:rPr lang="nl-NL" dirty="0"/>
              <a:t>Balk is een hulpmiddel. Geen must.</a:t>
            </a:r>
          </a:p>
          <a:p>
            <a:endParaRPr lang="nl-NL" dirty="0"/>
          </a:p>
          <a:p>
            <a:r>
              <a:rPr lang="nl-NL" dirty="0"/>
              <a:t>Wat is wenselijk qua kiezen van positie</a:t>
            </a:r>
          </a:p>
          <a:p>
            <a:endParaRPr lang="nl-NL" dirty="0"/>
          </a:p>
          <a:p>
            <a:r>
              <a:rPr lang="nl-NL" dirty="0"/>
              <a:t>Afhankelijk van kwaliteiten in je team.</a:t>
            </a:r>
          </a:p>
        </p:txBody>
      </p:sp>
    </p:spTree>
    <p:extLst>
      <p:ext uri="{BB962C8B-B14F-4D97-AF65-F5344CB8AC3E}">
        <p14:creationId xmlns:p14="http://schemas.microsoft.com/office/powerpoint/2010/main" val="3159626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C62FE-9FAE-7B4A-BF4D-A72596451BEC}"/>
              </a:ext>
            </a:extLst>
          </p:cNvPr>
          <p:cNvSpPr>
            <a:spLocks noGrp="1"/>
          </p:cNvSpPr>
          <p:nvPr>
            <p:ph type="ctrTitle"/>
          </p:nvPr>
        </p:nvSpPr>
        <p:spPr/>
        <p:txBody>
          <a:bodyPr/>
          <a:lstStyle/>
          <a:p>
            <a:r>
              <a:rPr lang="nl-NL" dirty="0"/>
              <a:t>Beelden van BB</a:t>
            </a:r>
          </a:p>
        </p:txBody>
      </p:sp>
      <p:sp>
        <p:nvSpPr>
          <p:cNvPr id="3" name="Ondertitel 2">
            <a:extLst>
              <a:ext uri="{FF2B5EF4-FFF2-40B4-BE49-F238E27FC236}">
                <a16:creationId xmlns:a16="http://schemas.microsoft.com/office/drawing/2014/main" id="{CAC9F451-84D5-5F40-BC56-BE1A52E052B5}"/>
              </a:ext>
            </a:extLst>
          </p:cNvPr>
          <p:cNvSpPr>
            <a:spLocks noGrp="1"/>
          </p:cNvSpPr>
          <p:nvPr>
            <p:ph type="subTitle" idx="1"/>
          </p:nvPr>
        </p:nvSpPr>
        <p:spPr/>
        <p:txBody>
          <a:bodyPr/>
          <a:lstStyle/>
          <a:p>
            <a:r>
              <a:rPr lang="nl-NL" dirty="0"/>
              <a:t>Op de ouderwetse manier</a:t>
            </a:r>
          </a:p>
        </p:txBody>
      </p:sp>
    </p:spTree>
    <p:extLst>
      <p:ext uri="{BB962C8B-B14F-4D97-AF65-F5344CB8AC3E}">
        <p14:creationId xmlns:p14="http://schemas.microsoft.com/office/powerpoint/2010/main" val="2657177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TotalTime>
  <Words>919</Words>
  <Application>Microsoft Macintosh PowerPoint</Application>
  <PresentationFormat>Breedbeeld</PresentationFormat>
  <Paragraphs>90</Paragraphs>
  <Slides>12</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Calibri</vt:lpstr>
      <vt:lpstr>Rockwell</vt:lpstr>
      <vt:lpstr>Rockwell Condensed</vt:lpstr>
      <vt:lpstr>Rockwell Extra Bold</vt:lpstr>
      <vt:lpstr>Wingdings</vt:lpstr>
      <vt:lpstr>Houttype</vt:lpstr>
      <vt:lpstr>Zaalhockey presentatie</vt:lpstr>
      <vt:lpstr>Wat staat er op het programma</vt:lpstr>
      <vt:lpstr>Ivar Knotschke</vt:lpstr>
      <vt:lpstr>Verschil en overeenkomst zaal en veld.</vt:lpstr>
      <vt:lpstr>Basisprincipes NBB</vt:lpstr>
      <vt:lpstr>Beelden van NBB</vt:lpstr>
      <vt:lpstr>Hoe slijp je dit in een elftal</vt:lpstr>
      <vt:lpstr>BB principes. </vt:lpstr>
      <vt:lpstr>Beelden van BB</vt:lpstr>
      <vt:lpstr>Hoe slijp je dit in een elftal</vt:lpstr>
      <vt:lpstr>Corner </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Zaalhockey presentatie</dc:title>
  <dc:creator>Ivar Knötschke</dc:creator>
  <cp:lastModifiedBy>Ivar Knötschke</cp:lastModifiedBy>
  <cp:revision>22</cp:revision>
  <dcterms:created xsi:type="dcterms:W3CDTF">2018-11-20T19:25:24Z</dcterms:created>
  <dcterms:modified xsi:type="dcterms:W3CDTF">2018-12-01T15:26:34Z</dcterms:modified>
</cp:coreProperties>
</file>