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256" r:id="rId2"/>
    <p:sldId id="257" r:id="rId3"/>
    <p:sldId id="259" r:id="rId4"/>
    <p:sldId id="262" r:id="rId5"/>
    <p:sldId id="258" r:id="rId6"/>
    <p:sldId id="260" r:id="rId7"/>
    <p:sldId id="261" r:id="rId8"/>
    <p:sldId id="263" r:id="rId9"/>
    <p:sldId id="265" r:id="rId10"/>
    <p:sldId id="266" r:id="rId11"/>
    <p:sldId id="267" r:id="rId12"/>
    <p:sldId id="269" r:id="rId13"/>
    <p:sldId id="268"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743"/>
  </p:normalViewPr>
  <p:slideViewPr>
    <p:cSldViewPr snapToGrid="0" snapToObjects="1">
      <p:cViewPr varScale="1">
        <p:scale>
          <a:sx n="132" d="100"/>
          <a:sy n="132" d="100"/>
        </p:scale>
        <p:origin x="584"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ECEAD-17A4-D943-A4BD-3FFFC01B691F}" type="datetimeFigureOut">
              <a:rPr lang="nl-NL" smtClean="0"/>
              <a:t>27-11-18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E79E8-017D-054B-BE5A-B60919748C6E}" type="slidenum">
              <a:rPr lang="nl-NL" smtClean="0"/>
              <a:t>‹nr.›</a:t>
            </a:fld>
            <a:endParaRPr lang="nl-NL"/>
          </a:p>
        </p:txBody>
      </p:sp>
    </p:spTree>
    <p:extLst>
      <p:ext uri="{BB962C8B-B14F-4D97-AF65-F5344CB8AC3E}">
        <p14:creationId xmlns:p14="http://schemas.microsoft.com/office/powerpoint/2010/main" val="188554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wat ze willen bereiken met zaalhockey? Winnen? Hoe win je? Hoe maak je daardoor de makkelijkste manier van doelpunten?</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2</a:t>
            </a:fld>
            <a:endParaRPr lang="nl-NL"/>
          </a:p>
        </p:txBody>
      </p:sp>
    </p:spTree>
    <p:extLst>
      <p:ext uri="{BB962C8B-B14F-4D97-AF65-F5344CB8AC3E}">
        <p14:creationId xmlns:p14="http://schemas.microsoft.com/office/powerpoint/2010/main" val="28741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r>
              <a:rPr lang="nl-NL" baseline="30000" dirty="0"/>
              <a:t>e</a:t>
            </a:r>
            <a:r>
              <a:rPr lang="nl-NL" dirty="0"/>
              <a:t> twee beeldjes van </a:t>
            </a:r>
            <a:r>
              <a:rPr lang="nl-NL" dirty="0" err="1"/>
              <a:t>one</a:t>
            </a:r>
            <a:r>
              <a:rPr lang="nl-NL" dirty="0"/>
              <a:t> touches van NL elftal. 000 tot 0040 plus 138.</a:t>
            </a:r>
          </a:p>
          <a:p>
            <a:r>
              <a:rPr lang="nl-NL" dirty="0"/>
              <a:t>Daarna telefoon</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11</a:t>
            </a:fld>
            <a:endParaRPr lang="nl-NL"/>
          </a:p>
        </p:txBody>
      </p:sp>
    </p:spTree>
    <p:extLst>
      <p:ext uri="{BB962C8B-B14F-4D97-AF65-F5344CB8AC3E}">
        <p14:creationId xmlns:p14="http://schemas.microsoft.com/office/powerpoint/2010/main" val="3383601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Zorg ervoor dat ze niet veel oefeningen maken in de beperkte tijd die je hebt. Je moet vooral ook veel partij spelen. Maak 1 oefening en bouw die uit met weerstand. </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12</a:t>
            </a:fld>
            <a:endParaRPr lang="nl-NL"/>
          </a:p>
        </p:txBody>
      </p:sp>
    </p:spTree>
    <p:extLst>
      <p:ext uri="{BB962C8B-B14F-4D97-AF65-F5344CB8AC3E}">
        <p14:creationId xmlns:p14="http://schemas.microsoft.com/office/powerpoint/2010/main" val="164753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Eindigen met een vraag waaraan ze denken bij een </a:t>
            </a:r>
            <a:r>
              <a:rPr lang="nl-NL" dirty="0" err="1"/>
              <a:t>press</a:t>
            </a:r>
            <a:r>
              <a:rPr lang="nl-NL" dirty="0"/>
              <a:t>. Wat willen we met </a:t>
            </a:r>
            <a:r>
              <a:rPr lang="nl-NL" dirty="0" err="1"/>
              <a:t>press</a:t>
            </a:r>
            <a:r>
              <a:rPr lang="nl-NL" dirty="0"/>
              <a:t> zetten bereiken?</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3</a:t>
            </a:fld>
            <a:endParaRPr lang="nl-NL"/>
          </a:p>
        </p:txBody>
      </p:sp>
    </p:spTree>
    <p:extLst>
      <p:ext uri="{BB962C8B-B14F-4D97-AF65-F5344CB8AC3E}">
        <p14:creationId xmlns:p14="http://schemas.microsoft.com/office/powerpoint/2010/main" val="41793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Basisdingen uitleggen wat iedereen waarschijnlijk al een keer gehoord heeft.  Laag zitten op je voorvoeten verdedigen. </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4</a:t>
            </a:fld>
            <a:endParaRPr lang="nl-NL"/>
          </a:p>
        </p:txBody>
      </p:sp>
    </p:spTree>
    <p:extLst>
      <p:ext uri="{BB962C8B-B14F-4D97-AF65-F5344CB8AC3E}">
        <p14:creationId xmlns:p14="http://schemas.microsoft.com/office/powerpoint/2010/main" val="412817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Hierin eerst vragen aan de coaches wat ze verwachten met een </a:t>
            </a:r>
            <a:r>
              <a:rPr lang="nl-NL" dirty="0" err="1"/>
              <a:t>press</a:t>
            </a:r>
            <a:r>
              <a:rPr lang="nl-NL" dirty="0"/>
              <a:t>. Waarom is het de makkelijkste manier van goals maken? 2 second gap. Organisatie van de tegenstander is weg. Andere voordeel is gevoel van controle. Jij bepaalt als team wat er gebeurt op het veld. De organisatie van </a:t>
            </a:r>
            <a:r>
              <a:rPr lang="nl-NL" dirty="0" err="1"/>
              <a:t>press</a:t>
            </a:r>
            <a:r>
              <a:rPr lang="nl-NL" dirty="0"/>
              <a:t> maakt niet veel uit, daarin ben je vrij om te </a:t>
            </a:r>
            <a:r>
              <a:rPr lang="nl-NL" dirty="0" err="1"/>
              <a:t>varieren</a:t>
            </a:r>
            <a:r>
              <a:rPr lang="nl-NL" dirty="0"/>
              <a:t>, heb je </a:t>
            </a:r>
            <a:r>
              <a:rPr lang="nl-NL" dirty="0" err="1"/>
              <a:t>snelhied</a:t>
            </a:r>
            <a:r>
              <a:rPr lang="nl-NL" dirty="0"/>
              <a:t>, half court, handigheid, full court. Mandekking of zone. Want dit zijn de basisvoorwaarde van een </a:t>
            </a:r>
            <a:r>
              <a:rPr lang="nl-NL" dirty="0" err="1"/>
              <a:t>press</a:t>
            </a:r>
            <a:r>
              <a:rPr lang="nl-NL" dirty="0"/>
              <a:t>.</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5</a:t>
            </a:fld>
            <a:endParaRPr lang="nl-NL"/>
          </a:p>
        </p:txBody>
      </p:sp>
    </p:spTree>
    <p:extLst>
      <p:ext uri="{BB962C8B-B14F-4D97-AF65-F5344CB8AC3E}">
        <p14:creationId xmlns:p14="http://schemas.microsoft.com/office/powerpoint/2010/main" val="281052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Links is wat je op het veld ziet van de elftallen die door mij getraind worden. Bal moet verplaatst worden, Turbo zone uitleggen, daar kan je met een bal lopen, maar op elke andere plek wordt er een pass gezocht. De vaardigheden die de spelers daarvoor moeten kunnen. Verantwoordelijkheden, spitsen dwingen pass af. Middenvelders zetten zones dicht. Verdedigers pakken ballen op interceptie. Dan heb je namelijk direct mensen voor de bal en kan je de bal naar voren kwijt. Dus aanvallend schakelen is belangrijk.</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6</a:t>
            </a:fld>
            <a:endParaRPr lang="nl-NL"/>
          </a:p>
        </p:txBody>
      </p:sp>
    </p:spTree>
    <p:extLst>
      <p:ext uri="{BB962C8B-B14F-4D97-AF65-F5344CB8AC3E}">
        <p14:creationId xmlns:p14="http://schemas.microsoft.com/office/powerpoint/2010/main" val="386567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Hierin </a:t>
            </a:r>
            <a:r>
              <a:rPr lang="nl-NL" dirty="0" err="1"/>
              <a:t>press</a:t>
            </a:r>
            <a:r>
              <a:rPr lang="nl-NL" dirty="0"/>
              <a:t> momenten laten zien waarin kansen worden </a:t>
            </a:r>
            <a:r>
              <a:rPr lang="nl-NL" dirty="0" err="1"/>
              <a:t>gecreeërd</a:t>
            </a:r>
            <a:r>
              <a:rPr lang="nl-NL" dirty="0"/>
              <a:t>. </a:t>
            </a:r>
            <a:r>
              <a:rPr lang="nl-NL" dirty="0" err="1"/>
              <a:t>Hdm</a:t>
            </a:r>
            <a:r>
              <a:rPr lang="nl-NL" dirty="0"/>
              <a:t>-Amsterdam 2.41 tot 2.48. Goede manier, alleen daarna direct Pien inpassen. 5.20 tot 5.25 waarom klopt dit niet? Linies sluiten niet aan. Mila ging, Pien niet, anders balwinst en 3v2. 5.53 mooie </a:t>
            </a:r>
            <a:r>
              <a:rPr lang="nl-NL" dirty="0" err="1"/>
              <a:t>press</a:t>
            </a:r>
            <a:r>
              <a:rPr lang="nl-NL" dirty="0"/>
              <a:t> met uitstraling, want linies kloppen niet helemaal. Maar </a:t>
            </a:r>
            <a:r>
              <a:rPr lang="nl-NL" dirty="0" err="1"/>
              <a:t>press</a:t>
            </a:r>
            <a:r>
              <a:rPr lang="nl-NL" dirty="0"/>
              <a:t> is 75% uitstraling en 25 % goed staan. Hierna wel goed gelopen, aangezien het turbo zone is. Goede kans. </a:t>
            </a:r>
          </a:p>
          <a:p>
            <a:r>
              <a:rPr lang="nl-NL" dirty="0"/>
              <a:t>8.44 Te weinig ruimte voor turbo zone. Direct bal verplaatsen naar de ruimte. Dan had Pien schot kans. Wel goed op interceptie. We staan nu anders, vanwege groene kaart. Uitbuiten van man meer.</a:t>
            </a:r>
          </a:p>
          <a:p>
            <a:r>
              <a:rPr lang="nl-NL" dirty="0"/>
              <a:t>10.00 tot 10.07 Hier zie je dat het niet uitmaakt op welke kant je </a:t>
            </a:r>
            <a:r>
              <a:rPr lang="nl-NL" dirty="0" err="1"/>
              <a:t>presst</a:t>
            </a:r>
            <a:r>
              <a:rPr lang="nl-NL" dirty="0"/>
              <a:t>. Wat hieraan goed is, de versnellende bal naar voren. Je ziet goed dat Amsterdam de organisatie niet heeft. Leuk al die eerdere beelden, maar hier zie je dat het rendement heeft.</a:t>
            </a:r>
          </a:p>
          <a:p>
            <a:endParaRPr lang="nl-NL" dirty="0"/>
          </a:p>
          <a:p>
            <a:r>
              <a:rPr lang="nl-NL" dirty="0"/>
              <a:t>HDM laren laten zien, 10.26 tot 10.38 Hier kan je zien dat de organisatie iets anders is, vanwege Lieke van Wijk. Maar essentie blijft hetzelfde. Beweging van Fay naar de ruimte is goed, daarna kans van Nina. Net als bij Amsterdam. Bijna goal.</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7</a:t>
            </a:fld>
            <a:endParaRPr lang="nl-NL"/>
          </a:p>
        </p:txBody>
      </p:sp>
    </p:spTree>
    <p:extLst>
      <p:ext uri="{BB962C8B-B14F-4D97-AF65-F5344CB8AC3E}">
        <p14:creationId xmlns:p14="http://schemas.microsoft.com/office/powerpoint/2010/main" val="178047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kan al vaardigheden trainen tijdens inspelen en warming up. Spiegelen is duel houden. Dus niet doorstappen, dat is funest. Want dan kloppen de afstanden niet meer. Daarna tijdens inspelen kun je intercepties trainen. Daar hoef je niet hele oefeningen aan te wijden, want er is beperkte ruimte en tijd. Dus je kan de oefeningen 1 tegen 1 uitbouwen naar 1 tegen 2 en 2 tegen 2. Schakelen moet je ritme in zien te krijgen. Dus altijd versnellend zijn. 9 van de 10 keer is dat door middel van een pass, tenzij je ruimte hebt voor de </a:t>
            </a:r>
            <a:r>
              <a:rPr lang="nl-NL"/>
              <a:t>turbo zone.</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8</a:t>
            </a:fld>
            <a:endParaRPr lang="nl-NL"/>
          </a:p>
        </p:txBody>
      </p:sp>
    </p:spTree>
    <p:extLst>
      <p:ext uri="{BB962C8B-B14F-4D97-AF65-F5344CB8AC3E}">
        <p14:creationId xmlns:p14="http://schemas.microsoft.com/office/powerpoint/2010/main" val="220920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9</a:t>
            </a:fld>
            <a:endParaRPr lang="nl-NL"/>
          </a:p>
        </p:txBody>
      </p:sp>
    </p:spTree>
    <p:extLst>
      <p:ext uri="{BB962C8B-B14F-4D97-AF65-F5344CB8AC3E}">
        <p14:creationId xmlns:p14="http://schemas.microsoft.com/office/powerpoint/2010/main" val="40648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 om te bepalen dat je altijd anders moet gaan staan. Ook binnen je organisatie. Je moet lijnen zien te openen. Dat kan in elke vorm die je wil. Het gaat daarin om wat je doet met je opstellingen. Welke vaardigheden heb je in het elftal en welke wil je </a:t>
            </a:r>
            <a:r>
              <a:rPr lang="nl-NL" dirty="0" err="1"/>
              <a:t>benutten.Kantelpunt</a:t>
            </a:r>
            <a:r>
              <a:rPr lang="nl-NL" dirty="0"/>
              <a:t> verdediger opzoeken.</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10</a:t>
            </a:fld>
            <a:endParaRPr lang="nl-NL"/>
          </a:p>
        </p:txBody>
      </p:sp>
    </p:spTree>
    <p:extLst>
      <p:ext uri="{BB962C8B-B14F-4D97-AF65-F5344CB8AC3E}">
        <p14:creationId xmlns:p14="http://schemas.microsoft.com/office/powerpoint/2010/main" val="159597407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11/27/18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DA16AA21-1863-4931-97CB-99D0A168701B}"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3772C379-9A7C-4C87-A116-CBE9F58B04C5}" type="datetimeFigureOut">
              <a:rPr lang="en-US" smtClean="0"/>
              <a:t>11/27/18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11/27/18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3">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tif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28DC8-A0A2-2A4D-AD03-2E5E27860924}"/>
              </a:ext>
            </a:extLst>
          </p:cNvPr>
          <p:cNvSpPr>
            <a:spLocks noGrp="1"/>
          </p:cNvSpPr>
          <p:nvPr>
            <p:ph type="ctrTitle"/>
          </p:nvPr>
        </p:nvSpPr>
        <p:spPr/>
        <p:txBody>
          <a:bodyPr/>
          <a:lstStyle/>
          <a:p>
            <a:r>
              <a:rPr lang="nl-NL" dirty="0"/>
              <a:t>Zaalhockey presentatie</a:t>
            </a:r>
          </a:p>
        </p:txBody>
      </p:sp>
      <p:sp>
        <p:nvSpPr>
          <p:cNvPr id="3" name="Ondertitel 2">
            <a:extLst>
              <a:ext uri="{FF2B5EF4-FFF2-40B4-BE49-F238E27FC236}">
                <a16:creationId xmlns:a16="http://schemas.microsoft.com/office/drawing/2014/main" id="{708754FC-9291-CC40-BFEB-D8B29622921B}"/>
              </a:ext>
            </a:extLst>
          </p:cNvPr>
          <p:cNvSpPr>
            <a:spLocks noGrp="1"/>
          </p:cNvSpPr>
          <p:nvPr>
            <p:ph type="subTitle" idx="1"/>
          </p:nvPr>
        </p:nvSpPr>
        <p:spPr/>
        <p:txBody>
          <a:bodyPr/>
          <a:lstStyle/>
          <a:p>
            <a:r>
              <a:rPr lang="nl-NL" dirty="0"/>
              <a:t>Selectiegroep</a:t>
            </a:r>
          </a:p>
        </p:txBody>
      </p:sp>
    </p:spTree>
    <p:extLst>
      <p:ext uri="{BB962C8B-B14F-4D97-AF65-F5344CB8AC3E}">
        <p14:creationId xmlns:p14="http://schemas.microsoft.com/office/powerpoint/2010/main" val="62839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51AA4-8E45-254B-8FC7-49B3E465288C}"/>
              </a:ext>
            </a:extLst>
          </p:cNvPr>
          <p:cNvSpPr>
            <a:spLocks noGrp="1"/>
          </p:cNvSpPr>
          <p:nvPr>
            <p:ph type="title"/>
          </p:nvPr>
        </p:nvSpPr>
        <p:spPr/>
        <p:txBody>
          <a:bodyPr/>
          <a:lstStyle/>
          <a:p>
            <a:r>
              <a:rPr lang="nl-NL" dirty="0"/>
              <a:t>Opstellingen			vaardigheden</a:t>
            </a:r>
          </a:p>
        </p:txBody>
      </p:sp>
      <p:sp>
        <p:nvSpPr>
          <p:cNvPr id="3" name="Tijdelijke aanduiding voor inhoud 2">
            <a:extLst>
              <a:ext uri="{FF2B5EF4-FFF2-40B4-BE49-F238E27FC236}">
                <a16:creationId xmlns:a16="http://schemas.microsoft.com/office/drawing/2014/main" id="{A615451D-2149-8644-8AE1-C8F038F90E29}"/>
              </a:ext>
            </a:extLst>
          </p:cNvPr>
          <p:cNvSpPr>
            <a:spLocks noGrp="1"/>
          </p:cNvSpPr>
          <p:nvPr>
            <p:ph sz="half" idx="1"/>
          </p:nvPr>
        </p:nvSpPr>
        <p:spPr/>
        <p:txBody>
          <a:bodyPr/>
          <a:lstStyle/>
          <a:p>
            <a:r>
              <a:rPr lang="nl-NL" dirty="0"/>
              <a:t>Ligbed</a:t>
            </a:r>
          </a:p>
          <a:p>
            <a:r>
              <a:rPr lang="nl-NL" dirty="0"/>
              <a:t>Dobbelsteen</a:t>
            </a:r>
          </a:p>
          <a:p>
            <a:r>
              <a:rPr lang="nl-NL" dirty="0"/>
              <a:t>3 </a:t>
            </a:r>
            <a:r>
              <a:rPr lang="nl-NL" dirty="0" err="1"/>
              <a:t>punts</a:t>
            </a:r>
            <a:r>
              <a:rPr lang="nl-NL" dirty="0"/>
              <a:t> opbouw </a:t>
            </a:r>
          </a:p>
          <a:p>
            <a:r>
              <a:rPr lang="nl-NL" dirty="0"/>
              <a:t>Varieer hierbinnen op basis van je kwaliteiten.</a:t>
            </a:r>
          </a:p>
        </p:txBody>
      </p:sp>
      <p:sp>
        <p:nvSpPr>
          <p:cNvPr id="4" name="Tijdelijke aanduiding voor inhoud 3">
            <a:extLst>
              <a:ext uri="{FF2B5EF4-FFF2-40B4-BE49-F238E27FC236}">
                <a16:creationId xmlns:a16="http://schemas.microsoft.com/office/drawing/2014/main" id="{578A13AC-AF71-BB45-A040-58B775717670}"/>
              </a:ext>
            </a:extLst>
          </p:cNvPr>
          <p:cNvSpPr>
            <a:spLocks noGrp="1"/>
          </p:cNvSpPr>
          <p:nvPr>
            <p:ph sz="half" idx="2"/>
          </p:nvPr>
        </p:nvSpPr>
        <p:spPr/>
        <p:txBody>
          <a:bodyPr/>
          <a:lstStyle/>
          <a:p>
            <a:r>
              <a:rPr lang="nl-NL" dirty="0"/>
              <a:t>Aan de balk, creativiteit.</a:t>
            </a:r>
          </a:p>
          <a:p>
            <a:r>
              <a:rPr lang="nl-NL" dirty="0"/>
              <a:t>Turbozone rechterkant.</a:t>
            </a:r>
          </a:p>
          <a:p>
            <a:r>
              <a:rPr lang="nl-NL" dirty="0" err="1"/>
              <a:t>One</a:t>
            </a:r>
            <a:r>
              <a:rPr lang="nl-NL" dirty="0"/>
              <a:t> touches.</a:t>
            </a:r>
          </a:p>
        </p:txBody>
      </p:sp>
    </p:spTree>
    <p:extLst>
      <p:ext uri="{BB962C8B-B14F-4D97-AF65-F5344CB8AC3E}">
        <p14:creationId xmlns:p14="http://schemas.microsoft.com/office/powerpoint/2010/main" val="171316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AF0C5-46D9-C046-A838-A64C53DC8245}"/>
              </a:ext>
            </a:extLst>
          </p:cNvPr>
          <p:cNvSpPr>
            <a:spLocks noGrp="1"/>
          </p:cNvSpPr>
          <p:nvPr>
            <p:ph type="title"/>
          </p:nvPr>
        </p:nvSpPr>
        <p:spPr/>
        <p:txBody>
          <a:bodyPr/>
          <a:lstStyle/>
          <a:p>
            <a:r>
              <a:rPr lang="nl-NL" dirty="0"/>
              <a:t>Beelden opbouw</a:t>
            </a:r>
          </a:p>
        </p:txBody>
      </p:sp>
      <p:sp>
        <p:nvSpPr>
          <p:cNvPr id="3" name="Tijdelijke aanduiding voor tekst 2">
            <a:extLst>
              <a:ext uri="{FF2B5EF4-FFF2-40B4-BE49-F238E27FC236}">
                <a16:creationId xmlns:a16="http://schemas.microsoft.com/office/drawing/2014/main" id="{53E7FE06-B9B8-E34A-B97C-4348422FC13E}"/>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54725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2BCAEFE-02BB-3541-A509-3D6BEF66AA88}"/>
              </a:ext>
            </a:extLst>
          </p:cNvPr>
          <p:cNvSpPr>
            <a:spLocks noGrp="1"/>
          </p:cNvSpPr>
          <p:nvPr>
            <p:ph type="body" idx="1"/>
          </p:nvPr>
        </p:nvSpPr>
        <p:spPr/>
        <p:txBody>
          <a:bodyPr/>
          <a:lstStyle/>
          <a:p>
            <a:r>
              <a:rPr lang="nl-NL" dirty="0"/>
              <a:t>Vaardigheden</a:t>
            </a:r>
          </a:p>
        </p:txBody>
      </p:sp>
      <p:sp>
        <p:nvSpPr>
          <p:cNvPr id="3" name="Tijdelijke aanduiding voor inhoud 2">
            <a:extLst>
              <a:ext uri="{FF2B5EF4-FFF2-40B4-BE49-F238E27FC236}">
                <a16:creationId xmlns:a16="http://schemas.microsoft.com/office/drawing/2014/main" id="{2C7EDC84-5AE9-3F48-AD3D-0C0CC389621B}"/>
              </a:ext>
            </a:extLst>
          </p:cNvPr>
          <p:cNvSpPr>
            <a:spLocks noGrp="1"/>
          </p:cNvSpPr>
          <p:nvPr>
            <p:ph sz="half" idx="2"/>
          </p:nvPr>
        </p:nvSpPr>
        <p:spPr/>
        <p:txBody>
          <a:bodyPr/>
          <a:lstStyle/>
          <a:p>
            <a:r>
              <a:rPr lang="nl-NL" dirty="0" err="1"/>
              <a:t>One</a:t>
            </a:r>
            <a:r>
              <a:rPr lang="nl-NL" dirty="0"/>
              <a:t> </a:t>
            </a:r>
            <a:r>
              <a:rPr lang="nl-NL" dirty="0" err="1"/>
              <a:t>touch</a:t>
            </a:r>
            <a:endParaRPr lang="nl-NL" dirty="0"/>
          </a:p>
          <a:p>
            <a:r>
              <a:rPr lang="nl-NL" dirty="0"/>
              <a:t>Versnellen over rechterkant.</a:t>
            </a:r>
          </a:p>
          <a:p>
            <a:r>
              <a:rPr lang="nl-NL" dirty="0"/>
              <a:t>Overstapjes en backhandpassing</a:t>
            </a:r>
          </a:p>
          <a:p>
            <a:endParaRPr lang="nl-NL" dirty="0"/>
          </a:p>
        </p:txBody>
      </p:sp>
      <p:sp>
        <p:nvSpPr>
          <p:cNvPr id="4" name="Tijdelijke aanduiding voor tekst 3">
            <a:extLst>
              <a:ext uri="{FF2B5EF4-FFF2-40B4-BE49-F238E27FC236}">
                <a16:creationId xmlns:a16="http://schemas.microsoft.com/office/drawing/2014/main" id="{925F2B97-DDD9-7849-9DE9-29331BF84C07}"/>
              </a:ext>
            </a:extLst>
          </p:cNvPr>
          <p:cNvSpPr>
            <a:spLocks noGrp="1"/>
          </p:cNvSpPr>
          <p:nvPr>
            <p:ph type="body" sz="quarter" idx="3"/>
          </p:nvPr>
        </p:nvSpPr>
        <p:spPr/>
        <p:txBody>
          <a:bodyPr/>
          <a:lstStyle/>
          <a:p>
            <a:r>
              <a:rPr lang="nl-NL" dirty="0"/>
              <a:t>Manieren van trainen</a:t>
            </a:r>
          </a:p>
        </p:txBody>
      </p:sp>
      <p:sp>
        <p:nvSpPr>
          <p:cNvPr id="5" name="Tijdelijke aanduiding voor inhoud 4">
            <a:extLst>
              <a:ext uri="{FF2B5EF4-FFF2-40B4-BE49-F238E27FC236}">
                <a16:creationId xmlns:a16="http://schemas.microsoft.com/office/drawing/2014/main" id="{B16FC075-C120-C44D-A53C-692F9C1A0315}"/>
              </a:ext>
            </a:extLst>
          </p:cNvPr>
          <p:cNvSpPr>
            <a:spLocks noGrp="1"/>
          </p:cNvSpPr>
          <p:nvPr>
            <p:ph sz="quarter" idx="4"/>
          </p:nvPr>
        </p:nvSpPr>
        <p:spPr/>
        <p:txBody>
          <a:bodyPr/>
          <a:lstStyle/>
          <a:p>
            <a:r>
              <a:rPr lang="nl-NL" dirty="0"/>
              <a:t>Balkspel, passvormpjes. Heeft met vertrouwen te maken.</a:t>
            </a:r>
          </a:p>
          <a:p>
            <a:r>
              <a:rPr lang="nl-NL" dirty="0"/>
              <a:t>Voor je man komen, kantelpunt opzoeken van verdediger.</a:t>
            </a:r>
          </a:p>
          <a:p>
            <a:r>
              <a:rPr lang="nl-NL" dirty="0" err="1"/>
              <a:t>One</a:t>
            </a:r>
            <a:r>
              <a:rPr lang="nl-NL" dirty="0"/>
              <a:t> </a:t>
            </a:r>
            <a:r>
              <a:rPr lang="nl-NL" dirty="0" err="1"/>
              <a:t>touch</a:t>
            </a:r>
            <a:r>
              <a:rPr lang="nl-NL" dirty="0"/>
              <a:t> vaak in inspeeloefening.</a:t>
            </a:r>
          </a:p>
          <a:p>
            <a:r>
              <a:rPr lang="nl-NL" dirty="0"/>
              <a:t>Warming up ook gebruiken.</a:t>
            </a:r>
          </a:p>
          <a:p>
            <a:endParaRPr lang="nl-NL" dirty="0"/>
          </a:p>
        </p:txBody>
      </p:sp>
      <p:sp>
        <p:nvSpPr>
          <p:cNvPr id="6" name="Titel 5">
            <a:extLst>
              <a:ext uri="{FF2B5EF4-FFF2-40B4-BE49-F238E27FC236}">
                <a16:creationId xmlns:a16="http://schemas.microsoft.com/office/drawing/2014/main" id="{3CF94B6E-E49B-1141-B77D-1E84F519A631}"/>
              </a:ext>
            </a:extLst>
          </p:cNvPr>
          <p:cNvSpPr>
            <a:spLocks noGrp="1"/>
          </p:cNvSpPr>
          <p:nvPr>
            <p:ph type="title"/>
          </p:nvPr>
        </p:nvSpPr>
        <p:spPr/>
        <p:txBody>
          <a:bodyPr/>
          <a:lstStyle/>
          <a:p>
            <a:r>
              <a:rPr lang="nl-NL" dirty="0"/>
              <a:t>Hoe slijp je dit in je elftal?</a:t>
            </a:r>
          </a:p>
        </p:txBody>
      </p:sp>
    </p:spTree>
    <p:extLst>
      <p:ext uri="{BB962C8B-B14F-4D97-AF65-F5344CB8AC3E}">
        <p14:creationId xmlns:p14="http://schemas.microsoft.com/office/powerpoint/2010/main" val="392969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2CD8D-8B0D-EC47-BA68-D8D7B3118AE3}"/>
              </a:ext>
            </a:extLst>
          </p:cNvPr>
          <p:cNvSpPr>
            <a:spLocks noGrp="1"/>
          </p:cNvSpPr>
          <p:nvPr>
            <p:ph type="title"/>
          </p:nvPr>
        </p:nvSpPr>
        <p:spPr/>
        <p:txBody>
          <a:bodyPr/>
          <a:lstStyle/>
          <a:p>
            <a:r>
              <a:rPr lang="nl-NL" dirty="0"/>
              <a:t>Corner </a:t>
            </a:r>
          </a:p>
        </p:txBody>
      </p:sp>
      <p:sp>
        <p:nvSpPr>
          <p:cNvPr id="3" name="Tijdelijke aanduiding voor tekst 2">
            <a:extLst>
              <a:ext uri="{FF2B5EF4-FFF2-40B4-BE49-F238E27FC236}">
                <a16:creationId xmlns:a16="http://schemas.microsoft.com/office/drawing/2014/main" id="{E01766B1-37EF-664A-9921-85F1014E49B2}"/>
              </a:ext>
            </a:extLst>
          </p:cNvPr>
          <p:cNvSpPr>
            <a:spLocks noGrp="1"/>
          </p:cNvSpPr>
          <p:nvPr>
            <p:ph type="body" idx="1"/>
          </p:nvPr>
        </p:nvSpPr>
        <p:spPr/>
        <p:txBody>
          <a:bodyPr/>
          <a:lstStyle/>
          <a:p>
            <a:r>
              <a:rPr lang="nl-NL" dirty="0"/>
              <a:t>Aanvallend en verdedigend.</a:t>
            </a:r>
          </a:p>
        </p:txBody>
      </p:sp>
    </p:spTree>
    <p:extLst>
      <p:ext uri="{BB962C8B-B14F-4D97-AF65-F5344CB8AC3E}">
        <p14:creationId xmlns:p14="http://schemas.microsoft.com/office/powerpoint/2010/main" val="125980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16616-92E7-DF44-A4E4-CA51005D4757}"/>
              </a:ext>
            </a:extLst>
          </p:cNvPr>
          <p:cNvSpPr>
            <a:spLocks noGrp="1"/>
          </p:cNvSpPr>
          <p:nvPr>
            <p:ph type="ctrTitle"/>
          </p:nvPr>
        </p:nvSpPr>
        <p:spPr/>
        <p:txBody>
          <a:bodyPr/>
          <a:lstStyle/>
          <a:p>
            <a:r>
              <a:rPr lang="nl-NL" dirty="0" err="1"/>
              <a:t>VrageN</a:t>
            </a:r>
            <a:r>
              <a:rPr lang="nl-NL" dirty="0"/>
              <a:t>?</a:t>
            </a:r>
          </a:p>
        </p:txBody>
      </p:sp>
      <p:sp>
        <p:nvSpPr>
          <p:cNvPr id="3" name="Ondertitel 2">
            <a:extLst>
              <a:ext uri="{FF2B5EF4-FFF2-40B4-BE49-F238E27FC236}">
                <a16:creationId xmlns:a16="http://schemas.microsoft.com/office/drawing/2014/main" id="{7090D515-044C-5B49-A0F2-C790110B98A5}"/>
              </a:ext>
            </a:extLst>
          </p:cNvPr>
          <p:cNvSpPr>
            <a:spLocks noGrp="1"/>
          </p:cNvSpPr>
          <p:nvPr>
            <p:ph type="subTitle" idx="1"/>
          </p:nvPr>
        </p:nvSpPr>
        <p:spPr/>
        <p:txBody>
          <a:bodyPr/>
          <a:lstStyle/>
          <a:p>
            <a:r>
              <a:rPr lang="nl-NL" dirty="0"/>
              <a:t>Of opmerkingen.</a:t>
            </a:r>
          </a:p>
        </p:txBody>
      </p:sp>
    </p:spTree>
    <p:extLst>
      <p:ext uri="{BB962C8B-B14F-4D97-AF65-F5344CB8AC3E}">
        <p14:creationId xmlns:p14="http://schemas.microsoft.com/office/powerpoint/2010/main" val="99544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3" name="Rectangle 12">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0D992F-B382-EB4B-B10E-BB60593F2155}"/>
              </a:ext>
            </a:extLst>
          </p:cNvPr>
          <p:cNvSpPr>
            <a:spLocks noGrp="1"/>
          </p:cNvSpPr>
          <p:nvPr>
            <p:ph type="title"/>
          </p:nvPr>
        </p:nvSpPr>
        <p:spPr>
          <a:xfrm>
            <a:off x="7883612" y="484632"/>
            <a:ext cx="3816774" cy="1609344"/>
          </a:xfrm>
          <a:ln>
            <a:noFill/>
          </a:ln>
        </p:spPr>
        <p:txBody>
          <a:bodyPr vert="horz" lIns="91440" tIns="45720" rIns="91440" bIns="45720" rtlCol="0" anchor="ctr">
            <a:normAutofit/>
          </a:bodyPr>
          <a:lstStyle/>
          <a:p>
            <a:r>
              <a:rPr lang="en-US" sz="4000" dirty="0"/>
              <a:t>Wat </a:t>
            </a:r>
            <a:r>
              <a:rPr lang="en-US" sz="4000" dirty="0" err="1"/>
              <a:t>staat</a:t>
            </a:r>
            <a:r>
              <a:rPr lang="en-US" sz="4000" dirty="0"/>
              <a:t> </a:t>
            </a:r>
            <a:r>
              <a:rPr lang="en-US" sz="4000" dirty="0" err="1"/>
              <a:t>er</a:t>
            </a:r>
            <a:r>
              <a:rPr lang="en-US" sz="4000" dirty="0"/>
              <a:t> op het </a:t>
            </a:r>
            <a:r>
              <a:rPr lang="en-US" sz="4000" dirty="0" err="1"/>
              <a:t>programma</a:t>
            </a:r>
            <a:endParaRPr lang="en-US" sz="4000" dirty="0"/>
          </a:p>
        </p:txBody>
      </p:sp>
      <p:pic>
        <p:nvPicPr>
          <p:cNvPr id="4" name="Afbeelding 3">
            <a:extLst>
              <a:ext uri="{FF2B5EF4-FFF2-40B4-BE49-F238E27FC236}">
                <a16:creationId xmlns:a16="http://schemas.microsoft.com/office/drawing/2014/main" id="{D9D605F5-D6D6-9842-A53C-FEC196C18B2A}"/>
              </a:ext>
            </a:extLst>
          </p:cNvPr>
          <p:cNvPicPr>
            <a:picLocks noChangeAspect="1"/>
          </p:cNvPicPr>
          <p:nvPr/>
        </p:nvPicPr>
        <p:blipFill rotWithShape="1">
          <a:blip r:embed="rId5"/>
          <a:srcRect l="13236" r="13288" b="-1"/>
          <a:stretch/>
        </p:blipFill>
        <p:spPr>
          <a:xfrm>
            <a:off x="424773" y="613805"/>
            <a:ext cx="6109222" cy="5550061"/>
          </a:xfrm>
          <a:prstGeom prst="rect">
            <a:avLst/>
          </a:prstGeom>
        </p:spPr>
      </p:pic>
      <p:sp>
        <p:nvSpPr>
          <p:cNvPr id="3" name="Tekstvak 2">
            <a:extLst>
              <a:ext uri="{FF2B5EF4-FFF2-40B4-BE49-F238E27FC236}">
                <a16:creationId xmlns:a16="http://schemas.microsoft.com/office/drawing/2014/main" id="{3E96CEDD-A8F1-6045-BD46-F3BEBA5FB8E7}"/>
              </a:ext>
            </a:extLst>
          </p:cNvPr>
          <p:cNvSpPr txBox="1"/>
          <p:nvPr/>
        </p:nvSpPr>
        <p:spPr>
          <a:xfrm>
            <a:off x="7883611" y="2121408"/>
            <a:ext cx="3816774" cy="4050792"/>
          </a:xfrm>
          <a:prstGeom prst="rect">
            <a:avLst/>
          </a:prstGeom>
        </p:spPr>
        <p:txBody>
          <a:bodyPr vert="horz" lIns="91440" tIns="45720" rIns="91440" bIns="45720" rtlCol="0">
            <a:normAutofit lnSpcReduction="10000"/>
          </a:bodyPr>
          <a:lstStyle/>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Wie</a:t>
            </a:r>
            <a:r>
              <a:rPr lang="en-US" sz="2000" dirty="0"/>
              <a:t> </a:t>
            </a:r>
            <a:r>
              <a:rPr lang="en-US" sz="2000" dirty="0" err="1"/>
              <a:t>hebben</a:t>
            </a:r>
            <a:r>
              <a:rPr lang="en-US" sz="2000" dirty="0"/>
              <a:t> </a:t>
            </a:r>
            <a:r>
              <a:rPr lang="en-US" sz="2000" dirty="0" err="1"/>
              <a:t>jullie</a:t>
            </a:r>
            <a:r>
              <a:rPr lang="en-US" sz="2000" dirty="0"/>
              <a:t> </a:t>
            </a:r>
            <a:r>
              <a:rPr lang="en-US" sz="2000" dirty="0" err="1"/>
              <a:t>voor</a:t>
            </a:r>
            <a:r>
              <a:rPr lang="en-US" sz="2000" dirty="0"/>
              <a:t> </a:t>
            </a:r>
            <a:r>
              <a:rPr lang="en-US" sz="2000" dirty="0" err="1"/>
              <a:t>je</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Basisprincipes</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Press </a:t>
            </a:r>
            <a:r>
              <a:rPr lang="en-US" sz="2000" dirty="0" err="1"/>
              <a:t>en</a:t>
            </a:r>
            <a:r>
              <a:rPr lang="en-US" sz="2000" dirty="0"/>
              <a:t> </a:t>
            </a:r>
            <a:r>
              <a:rPr lang="en-US" sz="2000" dirty="0" err="1"/>
              <a:t>initiatief</a:t>
            </a:r>
            <a:r>
              <a:rPr lang="en-US" sz="2000" dirty="0"/>
              <a:t> </a:t>
            </a:r>
            <a:r>
              <a:rPr lang="en-US" sz="2000" dirty="0" err="1"/>
              <a:t>nemen</a:t>
            </a:r>
            <a:r>
              <a:rPr lang="en-US" sz="2000" dirty="0"/>
              <a:t>. Wat </a:t>
            </a:r>
            <a:r>
              <a:rPr lang="en-US" sz="2000" dirty="0" err="1"/>
              <a:t>wil</a:t>
            </a:r>
            <a:r>
              <a:rPr lang="en-US" sz="2000" dirty="0"/>
              <a:t> </a:t>
            </a:r>
            <a:r>
              <a:rPr lang="en-US" sz="2000" dirty="0" err="1"/>
              <a:t>je</a:t>
            </a:r>
            <a:r>
              <a:rPr lang="en-US" sz="2000" dirty="0"/>
              <a:t> </a:t>
            </a:r>
            <a:r>
              <a:rPr lang="en-US" sz="2000" dirty="0" err="1"/>
              <a:t>bereiken</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Hoe </a:t>
            </a:r>
            <a:r>
              <a:rPr lang="en-US" sz="2000" dirty="0" err="1"/>
              <a:t>ziet</a:t>
            </a:r>
            <a:r>
              <a:rPr lang="en-US" sz="2000" dirty="0"/>
              <a:t> </a:t>
            </a:r>
            <a:r>
              <a:rPr lang="en-US" sz="2000" dirty="0" err="1"/>
              <a:t>dat</a:t>
            </a:r>
            <a:r>
              <a:rPr lang="en-US" sz="2000" dirty="0"/>
              <a:t> </a:t>
            </a:r>
            <a:r>
              <a:rPr lang="en-US" sz="2000" dirty="0" err="1"/>
              <a:t>er</a:t>
            </a:r>
            <a:r>
              <a:rPr lang="en-US" sz="2000" dirty="0"/>
              <a:t> </a:t>
            </a:r>
            <a:r>
              <a:rPr lang="en-US" sz="2000" dirty="0" err="1"/>
              <a:t>dan</a:t>
            </a:r>
            <a:r>
              <a:rPr lang="en-US" sz="2000" dirty="0"/>
              <a:t> </a:t>
            </a:r>
            <a:r>
              <a:rPr lang="en-US" sz="2000" dirty="0" err="1"/>
              <a:t>uit</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Hoe </a:t>
            </a:r>
            <a:r>
              <a:rPr lang="en-US" sz="2000" dirty="0" err="1"/>
              <a:t>slijp</a:t>
            </a:r>
            <a:r>
              <a:rPr lang="en-US" sz="2000" dirty="0"/>
              <a:t> </a:t>
            </a:r>
            <a:r>
              <a:rPr lang="en-US" sz="2000" dirty="0" err="1"/>
              <a:t>je</a:t>
            </a:r>
            <a:r>
              <a:rPr lang="en-US" sz="2000" dirty="0"/>
              <a:t> </a:t>
            </a:r>
            <a:r>
              <a:rPr lang="en-US" sz="2000" dirty="0" err="1"/>
              <a:t>dit</a:t>
            </a:r>
            <a:r>
              <a:rPr lang="en-US" sz="2000" dirty="0"/>
              <a:t> in </a:t>
            </a:r>
            <a:r>
              <a:rPr lang="en-US" sz="2000" dirty="0" err="1"/>
              <a:t>je</a:t>
            </a:r>
            <a:r>
              <a:rPr lang="en-US" sz="2000" dirty="0"/>
              <a:t> </a:t>
            </a:r>
            <a:r>
              <a:rPr lang="en-US" sz="2000" dirty="0" err="1"/>
              <a:t>elftal</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Opties</a:t>
            </a:r>
            <a:r>
              <a:rPr lang="en-US" sz="2000" dirty="0"/>
              <a:t> die </a:t>
            </a:r>
            <a:r>
              <a:rPr lang="en-US" sz="2000" dirty="0" err="1"/>
              <a:t>je</a:t>
            </a:r>
            <a:r>
              <a:rPr lang="en-US" sz="2000" dirty="0"/>
              <a:t> </a:t>
            </a:r>
            <a:r>
              <a:rPr lang="en-US" sz="2000" dirty="0" err="1"/>
              <a:t>hebt</a:t>
            </a:r>
            <a:r>
              <a:rPr lang="en-US" sz="2000" dirty="0"/>
              <a:t> in </a:t>
            </a:r>
            <a:r>
              <a:rPr lang="en-US" sz="2000" dirty="0" err="1"/>
              <a:t>balbezit</a:t>
            </a:r>
            <a:r>
              <a:rPr lang="en-US" sz="2000" dirty="0"/>
              <a:t>. </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Hoe </a:t>
            </a:r>
            <a:r>
              <a:rPr lang="en-US" sz="2000" dirty="0" err="1"/>
              <a:t>ziet</a:t>
            </a:r>
            <a:r>
              <a:rPr lang="en-US" sz="2000" dirty="0"/>
              <a:t> </a:t>
            </a:r>
            <a:r>
              <a:rPr lang="en-US" sz="2000" dirty="0" err="1"/>
              <a:t>dit</a:t>
            </a:r>
            <a:r>
              <a:rPr lang="en-US" sz="2000" dirty="0"/>
              <a:t> </a:t>
            </a:r>
            <a:r>
              <a:rPr lang="en-US" sz="2000" dirty="0" err="1"/>
              <a:t>eruit</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Hoe </a:t>
            </a:r>
            <a:r>
              <a:rPr lang="en-US" sz="2000" dirty="0" err="1"/>
              <a:t>slijp</a:t>
            </a:r>
            <a:r>
              <a:rPr lang="en-US" sz="2000" dirty="0"/>
              <a:t> </a:t>
            </a:r>
            <a:r>
              <a:rPr lang="en-US" sz="2000" dirty="0" err="1"/>
              <a:t>je</a:t>
            </a:r>
            <a:r>
              <a:rPr lang="en-US" sz="2000" dirty="0"/>
              <a:t> </a:t>
            </a:r>
            <a:r>
              <a:rPr lang="en-US" sz="2000" dirty="0" err="1"/>
              <a:t>dit</a:t>
            </a:r>
            <a:r>
              <a:rPr lang="en-US" sz="2000" dirty="0"/>
              <a:t> in </a:t>
            </a:r>
            <a:r>
              <a:rPr lang="en-US" sz="2000" dirty="0" err="1"/>
              <a:t>je</a:t>
            </a:r>
            <a:r>
              <a:rPr lang="en-US" sz="2000" dirty="0"/>
              <a:t> </a:t>
            </a:r>
            <a:r>
              <a:rPr lang="en-US" sz="2000" dirty="0" err="1"/>
              <a:t>elftal</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Corner</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Eventuele</a:t>
            </a:r>
            <a:r>
              <a:rPr lang="en-US" sz="2000" dirty="0"/>
              <a:t> </a:t>
            </a:r>
            <a:r>
              <a:rPr lang="en-US" sz="2000" dirty="0" err="1"/>
              <a:t>vragen</a:t>
            </a:r>
            <a:r>
              <a:rPr lang="en-US" sz="2000" dirty="0"/>
              <a:t> </a:t>
            </a:r>
            <a:r>
              <a:rPr lang="en-US" sz="2000" dirty="0" err="1"/>
              <a:t>en</a:t>
            </a:r>
            <a:r>
              <a:rPr lang="en-US" sz="2000" dirty="0"/>
              <a:t> </a:t>
            </a:r>
            <a:r>
              <a:rPr lang="en-US" sz="2000" dirty="0" err="1"/>
              <a:t>ideeën</a:t>
            </a:r>
            <a:r>
              <a:rPr lang="en-US" sz="2000" dirty="0"/>
              <a:t>.</a:t>
            </a:r>
          </a:p>
        </p:txBody>
      </p:sp>
      <p:grpSp>
        <p:nvGrpSpPr>
          <p:cNvPr id="15" name="Group 14">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8952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el 1">
            <a:extLst>
              <a:ext uri="{FF2B5EF4-FFF2-40B4-BE49-F238E27FC236}">
                <a16:creationId xmlns:a16="http://schemas.microsoft.com/office/drawing/2014/main" id="{EC2BCCCF-DB50-BD49-A508-F7AFA9EA1B43}"/>
              </a:ext>
            </a:extLst>
          </p:cNvPr>
          <p:cNvSpPr>
            <a:spLocks noGrp="1"/>
          </p:cNvSpPr>
          <p:nvPr>
            <p:ph type="title"/>
          </p:nvPr>
        </p:nvSpPr>
        <p:spPr>
          <a:xfrm>
            <a:off x="8514736" y="484632"/>
            <a:ext cx="3677264" cy="1609344"/>
          </a:xfrm>
        </p:spPr>
        <p:txBody>
          <a:bodyPr vert="horz" lIns="91440" tIns="45720" rIns="91440" bIns="45720" rtlCol="0" anchor="ctr">
            <a:normAutofit/>
          </a:bodyPr>
          <a:lstStyle/>
          <a:p>
            <a:r>
              <a:rPr lang="en-US" sz="3600" dirty="0"/>
              <a:t>Ivar </a:t>
            </a:r>
            <a:r>
              <a:rPr lang="en-US" sz="3600" dirty="0" err="1"/>
              <a:t>Knotschke</a:t>
            </a:r>
            <a:endParaRPr lang="en-US" sz="3600" dirty="0"/>
          </a:p>
        </p:txBody>
      </p:sp>
      <p:pic>
        <p:nvPicPr>
          <p:cNvPr id="5" name="Tijdelijke aanduiding voor afbeelding 4">
            <a:extLst>
              <a:ext uri="{FF2B5EF4-FFF2-40B4-BE49-F238E27FC236}">
                <a16:creationId xmlns:a16="http://schemas.microsoft.com/office/drawing/2014/main" id="{8948B18E-C98B-2C4C-AB4F-11D4611C2A7B}"/>
              </a:ext>
            </a:extLst>
          </p:cNvPr>
          <p:cNvPicPr>
            <a:picLocks noGrp="1" noChangeAspect="1"/>
          </p:cNvPicPr>
          <p:nvPr>
            <p:ph type="pic" idx="1"/>
          </p:nvPr>
        </p:nvPicPr>
        <p:blipFill rotWithShape="1">
          <a:blip r:embed="rId3"/>
          <a:srcRect l="21144" r="-1" b="-1"/>
          <a:stretch/>
        </p:blipFill>
        <p:spPr>
          <a:xfrm>
            <a:off x="633999" y="640080"/>
            <a:ext cx="6912217" cy="5588101"/>
          </a:xfrm>
          <a:prstGeom prst="rect">
            <a:avLst/>
          </a:prstGeom>
        </p:spPr>
      </p:pic>
      <p:sp>
        <p:nvSpPr>
          <p:cNvPr id="4" name="Tijdelijke aanduiding voor tekst 3">
            <a:extLst>
              <a:ext uri="{FF2B5EF4-FFF2-40B4-BE49-F238E27FC236}">
                <a16:creationId xmlns:a16="http://schemas.microsoft.com/office/drawing/2014/main" id="{EB73D8B4-52DD-3446-A3D9-EF1CF82C6453}"/>
              </a:ext>
            </a:extLst>
          </p:cNvPr>
          <p:cNvSpPr>
            <a:spLocks noGrp="1"/>
          </p:cNvSpPr>
          <p:nvPr>
            <p:ph type="body" sz="half" idx="2"/>
          </p:nvPr>
        </p:nvSpPr>
        <p:spPr>
          <a:xfrm>
            <a:off x="8514737" y="2093976"/>
            <a:ext cx="3677263" cy="4092579"/>
          </a:xfrm>
        </p:spPr>
        <p:txBody>
          <a:bodyPr vert="horz" lIns="91440" tIns="45720" rIns="91440" bIns="45720" rtlCol="0">
            <a:normAutofit/>
          </a:bodyPr>
          <a:lstStyle/>
          <a:p>
            <a:pPr indent="-182880">
              <a:lnSpc>
                <a:spcPct val="90000"/>
              </a:lnSpc>
              <a:buFont typeface="Wingdings" pitchFamily="2" charset="2"/>
              <a:buChar char="§"/>
            </a:pPr>
            <a:r>
              <a:rPr lang="en-US" sz="1600" dirty="0" err="1">
                <a:solidFill>
                  <a:schemeClr val="tx1"/>
                </a:solidFill>
              </a:rPr>
              <a:t>Sinds</a:t>
            </a:r>
            <a:r>
              <a:rPr lang="en-US" sz="1600" dirty="0">
                <a:solidFill>
                  <a:schemeClr val="tx1"/>
                </a:solidFill>
              </a:rPr>
              <a:t> </a:t>
            </a:r>
            <a:r>
              <a:rPr lang="en-US" sz="1600" dirty="0" err="1">
                <a:solidFill>
                  <a:schemeClr val="tx1"/>
                </a:solidFill>
              </a:rPr>
              <a:t>vorig</a:t>
            </a:r>
            <a:r>
              <a:rPr lang="en-US" sz="1600" dirty="0">
                <a:solidFill>
                  <a:schemeClr val="tx1"/>
                </a:solidFill>
              </a:rPr>
              <a:t> </a:t>
            </a:r>
            <a:r>
              <a:rPr lang="en-US" sz="1600" dirty="0" err="1">
                <a:solidFill>
                  <a:schemeClr val="tx1"/>
                </a:solidFill>
              </a:rPr>
              <a:t>jaar</a:t>
            </a:r>
            <a:r>
              <a:rPr lang="en-US" sz="1600" dirty="0">
                <a:solidFill>
                  <a:schemeClr val="tx1"/>
                </a:solidFill>
              </a:rPr>
              <a:t> coach van </a:t>
            </a:r>
            <a:r>
              <a:rPr lang="en-US" sz="1600" dirty="0" err="1">
                <a:solidFill>
                  <a:schemeClr val="tx1"/>
                </a:solidFill>
              </a:rPr>
              <a:t>hdm</a:t>
            </a:r>
            <a:r>
              <a:rPr lang="en-US" sz="1600" dirty="0">
                <a:solidFill>
                  <a:schemeClr val="tx1"/>
                </a:solidFill>
              </a:rPr>
              <a:t> dames 1 in de </a:t>
            </a:r>
            <a:r>
              <a:rPr lang="en-US" sz="1600" dirty="0" err="1">
                <a:solidFill>
                  <a:schemeClr val="tx1"/>
                </a:solidFill>
              </a:rPr>
              <a:t>zaal</a:t>
            </a:r>
            <a:r>
              <a:rPr lang="en-US" sz="1600" dirty="0">
                <a:solidFill>
                  <a:schemeClr val="tx1"/>
                </a:solidFill>
              </a:rPr>
              <a:t>.</a:t>
            </a:r>
          </a:p>
          <a:p>
            <a:pPr indent="-182880">
              <a:lnSpc>
                <a:spcPct val="90000"/>
              </a:lnSpc>
              <a:buFont typeface="Wingdings" pitchFamily="2" charset="2"/>
              <a:buChar char="§"/>
            </a:pPr>
            <a:r>
              <a:rPr lang="en-US" sz="1600" dirty="0">
                <a:solidFill>
                  <a:schemeClr val="tx1"/>
                </a:solidFill>
              </a:rPr>
              <a:t>3 </a:t>
            </a:r>
            <a:r>
              <a:rPr lang="en-US" sz="1600" dirty="0" err="1">
                <a:solidFill>
                  <a:schemeClr val="tx1"/>
                </a:solidFill>
              </a:rPr>
              <a:t>jaar</a:t>
            </a:r>
            <a:r>
              <a:rPr lang="en-US" sz="1600" dirty="0">
                <a:solidFill>
                  <a:schemeClr val="tx1"/>
                </a:solidFill>
              </a:rPr>
              <a:t> assistant coach van </a:t>
            </a:r>
            <a:r>
              <a:rPr lang="en-US" sz="1600" dirty="0" err="1">
                <a:solidFill>
                  <a:schemeClr val="tx1"/>
                </a:solidFill>
              </a:rPr>
              <a:t>hdm</a:t>
            </a:r>
            <a:r>
              <a:rPr lang="en-US" sz="1600" dirty="0">
                <a:solidFill>
                  <a:schemeClr val="tx1"/>
                </a:solidFill>
              </a:rPr>
              <a:t> </a:t>
            </a:r>
            <a:r>
              <a:rPr lang="en-US" sz="1600" dirty="0" err="1">
                <a:solidFill>
                  <a:schemeClr val="tx1"/>
                </a:solidFill>
              </a:rPr>
              <a:t>heren</a:t>
            </a:r>
            <a:r>
              <a:rPr lang="en-US" sz="1600" dirty="0">
                <a:solidFill>
                  <a:schemeClr val="tx1"/>
                </a:solidFill>
              </a:rPr>
              <a:t> 1 op het veld.</a:t>
            </a:r>
          </a:p>
          <a:p>
            <a:pPr indent="-182880">
              <a:lnSpc>
                <a:spcPct val="90000"/>
              </a:lnSpc>
              <a:buFont typeface="Wingdings" pitchFamily="2" charset="2"/>
              <a:buChar char="§"/>
            </a:pPr>
            <a:r>
              <a:rPr lang="en-US" sz="1600" dirty="0">
                <a:solidFill>
                  <a:schemeClr val="tx1"/>
                </a:solidFill>
              </a:rPr>
              <a:t>3 </a:t>
            </a:r>
            <a:r>
              <a:rPr lang="en-US" sz="1600" dirty="0" err="1">
                <a:solidFill>
                  <a:schemeClr val="tx1"/>
                </a:solidFill>
              </a:rPr>
              <a:t>jaar</a:t>
            </a:r>
            <a:r>
              <a:rPr lang="en-US" sz="1600" dirty="0">
                <a:solidFill>
                  <a:schemeClr val="tx1"/>
                </a:solidFill>
              </a:rPr>
              <a:t> coach van </a:t>
            </a:r>
            <a:r>
              <a:rPr lang="en-US" sz="1600" dirty="0" err="1">
                <a:solidFill>
                  <a:schemeClr val="tx1"/>
                </a:solidFill>
              </a:rPr>
              <a:t>hdm</a:t>
            </a:r>
            <a:r>
              <a:rPr lang="en-US" sz="1600" dirty="0">
                <a:solidFill>
                  <a:schemeClr val="tx1"/>
                </a:solidFill>
              </a:rPr>
              <a:t> ja1.</a:t>
            </a:r>
          </a:p>
          <a:p>
            <a:pPr indent="-182880">
              <a:lnSpc>
                <a:spcPct val="90000"/>
              </a:lnSpc>
              <a:buFont typeface="Wingdings" pitchFamily="2" charset="2"/>
              <a:buChar char="§"/>
            </a:pPr>
            <a:r>
              <a:rPr lang="en-US" sz="1600" dirty="0" err="1">
                <a:solidFill>
                  <a:schemeClr val="tx1"/>
                </a:solidFill>
              </a:rPr>
              <a:t>Daarvoor</a:t>
            </a:r>
            <a:r>
              <a:rPr lang="en-US" sz="1600" dirty="0">
                <a:solidFill>
                  <a:schemeClr val="tx1"/>
                </a:solidFill>
              </a:rPr>
              <a:t> diverse </a:t>
            </a:r>
            <a:r>
              <a:rPr lang="en-US" sz="1600" dirty="0" err="1">
                <a:solidFill>
                  <a:schemeClr val="tx1"/>
                </a:solidFill>
              </a:rPr>
              <a:t>jeugdteams</a:t>
            </a:r>
            <a:r>
              <a:rPr lang="en-US" sz="1600" dirty="0">
                <a:solidFill>
                  <a:schemeClr val="tx1"/>
                </a:solidFill>
              </a:rPr>
              <a:t> op </a:t>
            </a:r>
            <a:r>
              <a:rPr lang="en-US" sz="1600" dirty="0" err="1">
                <a:solidFill>
                  <a:schemeClr val="tx1"/>
                </a:solidFill>
              </a:rPr>
              <a:t>hdm</a:t>
            </a:r>
            <a:r>
              <a:rPr lang="en-US" sz="1600" dirty="0">
                <a:solidFill>
                  <a:schemeClr val="tx1"/>
                </a:solidFill>
              </a:rPr>
              <a:t> </a:t>
            </a:r>
            <a:r>
              <a:rPr lang="en-US" sz="1600" dirty="0" err="1">
                <a:solidFill>
                  <a:schemeClr val="tx1"/>
                </a:solidFill>
              </a:rPr>
              <a:t>gedaan</a:t>
            </a:r>
            <a:r>
              <a:rPr lang="en-US" sz="1600" dirty="0">
                <a:solidFill>
                  <a:schemeClr val="tx1"/>
                </a:solidFill>
              </a:rPr>
              <a:t> </a:t>
            </a:r>
            <a:r>
              <a:rPr lang="en-US" sz="1600" dirty="0" err="1">
                <a:solidFill>
                  <a:schemeClr val="tx1"/>
                </a:solidFill>
              </a:rPr>
              <a:t>en</a:t>
            </a:r>
            <a:r>
              <a:rPr lang="en-US" sz="1600" dirty="0">
                <a:solidFill>
                  <a:schemeClr val="tx1"/>
                </a:solidFill>
              </a:rPr>
              <a:t> het Zuid-Hollands.</a:t>
            </a:r>
          </a:p>
          <a:p>
            <a:pPr>
              <a:lnSpc>
                <a:spcPct val="90000"/>
              </a:lnSpc>
            </a:pPr>
            <a:endParaRPr lang="en-US" sz="1600" dirty="0">
              <a:solidFill>
                <a:schemeClr val="tx1"/>
              </a:solidFill>
            </a:endParaRPr>
          </a:p>
        </p:txBody>
      </p:sp>
    </p:spTree>
    <p:extLst>
      <p:ext uri="{BB962C8B-B14F-4D97-AF65-F5344CB8AC3E}">
        <p14:creationId xmlns:p14="http://schemas.microsoft.com/office/powerpoint/2010/main" val="83612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F5FCD-85D4-7C47-8CEB-408A597AF3B2}"/>
              </a:ext>
            </a:extLst>
          </p:cNvPr>
          <p:cNvSpPr>
            <a:spLocks noGrp="1"/>
          </p:cNvSpPr>
          <p:nvPr>
            <p:ph type="title"/>
          </p:nvPr>
        </p:nvSpPr>
        <p:spPr/>
        <p:txBody>
          <a:bodyPr/>
          <a:lstStyle/>
          <a:p>
            <a:r>
              <a:rPr lang="nl-NL" dirty="0"/>
              <a:t>Basisprincipes</a:t>
            </a:r>
          </a:p>
        </p:txBody>
      </p:sp>
      <p:pic>
        <p:nvPicPr>
          <p:cNvPr id="5" name="Tijdelijke aanduiding voor afbeelding 4">
            <a:extLst>
              <a:ext uri="{FF2B5EF4-FFF2-40B4-BE49-F238E27FC236}">
                <a16:creationId xmlns:a16="http://schemas.microsoft.com/office/drawing/2014/main" id="{B57C29F2-ACA6-0D45-9F94-565C514F11C6}"/>
              </a:ext>
            </a:extLst>
          </p:cNvPr>
          <p:cNvPicPr>
            <a:picLocks noGrp="1" noChangeAspect="1"/>
          </p:cNvPicPr>
          <p:nvPr>
            <p:ph type="pic" idx="1"/>
          </p:nvPr>
        </p:nvPicPr>
        <p:blipFill>
          <a:blip r:embed="rId3"/>
          <a:srcRect l="9723" r="9723"/>
          <a:stretch>
            <a:fillRect/>
          </a:stretch>
        </p:blipFill>
        <p:spPr>
          <a:prstGeom prst="rect">
            <a:avLst/>
          </a:prstGeom>
        </p:spPr>
      </p:pic>
      <p:sp>
        <p:nvSpPr>
          <p:cNvPr id="4" name="Tijdelijke aanduiding voor tekst 3">
            <a:extLst>
              <a:ext uri="{FF2B5EF4-FFF2-40B4-BE49-F238E27FC236}">
                <a16:creationId xmlns:a16="http://schemas.microsoft.com/office/drawing/2014/main" id="{0D7D14A9-CABA-3C49-9C44-F31150620A46}"/>
              </a:ext>
            </a:extLst>
          </p:cNvPr>
          <p:cNvSpPr>
            <a:spLocks noGrp="1"/>
          </p:cNvSpPr>
          <p:nvPr>
            <p:ph type="body" sz="half" idx="2"/>
          </p:nvPr>
        </p:nvSpPr>
        <p:spPr/>
        <p:txBody>
          <a:bodyPr/>
          <a:lstStyle/>
          <a:p>
            <a:r>
              <a:rPr lang="nl-NL" dirty="0"/>
              <a:t>Voorste 3 verantwoordelijk voor de binnenkant. </a:t>
            </a:r>
          </a:p>
          <a:p>
            <a:r>
              <a:rPr lang="nl-NL" dirty="0"/>
              <a:t>Achterste 2 verantwoordelijk voor de lange ballen via de balk.</a:t>
            </a:r>
          </a:p>
          <a:p>
            <a:r>
              <a:rPr lang="nl-NL" dirty="0"/>
              <a:t>Linksvoor handschoen tegenover de bal.</a:t>
            </a:r>
          </a:p>
          <a:p>
            <a:r>
              <a:rPr lang="nl-NL" dirty="0"/>
              <a:t>Rechtsvoor krul tegenover de bal.</a:t>
            </a:r>
          </a:p>
          <a:p>
            <a:endParaRPr lang="nl-NL" dirty="0"/>
          </a:p>
          <a:p>
            <a:endParaRPr lang="nl-NL" dirty="0"/>
          </a:p>
        </p:txBody>
      </p:sp>
    </p:spTree>
    <p:extLst>
      <p:ext uri="{BB962C8B-B14F-4D97-AF65-F5344CB8AC3E}">
        <p14:creationId xmlns:p14="http://schemas.microsoft.com/office/powerpoint/2010/main" val="242865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1E727FE5-9122-3243-B9F9-CEB52620510D}"/>
              </a:ext>
            </a:extLst>
          </p:cNvPr>
          <p:cNvSpPr>
            <a:spLocks noGrp="1"/>
          </p:cNvSpPr>
          <p:nvPr>
            <p:ph type="title"/>
          </p:nvPr>
        </p:nvSpPr>
        <p:spPr>
          <a:xfrm>
            <a:off x="643467" y="643467"/>
            <a:ext cx="6516241" cy="5571066"/>
          </a:xfrm>
        </p:spPr>
        <p:txBody>
          <a:bodyPr vert="horz" lIns="91440" tIns="45720" rIns="91440" bIns="45720" rtlCol="0" anchor="ctr">
            <a:normAutofit/>
          </a:bodyPr>
          <a:lstStyle/>
          <a:p>
            <a:pPr algn="r">
              <a:lnSpc>
                <a:spcPct val="80000"/>
              </a:lnSpc>
            </a:pPr>
            <a:r>
              <a:rPr lang="en-US" sz="8800" dirty="0">
                <a:blipFill dpi="0" rotWithShape="1">
                  <a:blip r:embed="rId5">
                    <a:extLst/>
                  </a:blip>
                  <a:srcRect/>
                  <a:tile tx="6350" ty="-127000" sx="65000" sy="64000" flip="none" algn="tl"/>
                </a:blipFill>
              </a:rPr>
              <a:t>Wat </a:t>
            </a:r>
            <a:r>
              <a:rPr lang="en-US" sz="8800" dirty="0" err="1">
                <a:blipFill dpi="0" rotWithShape="1">
                  <a:blip r:embed="rId5">
                    <a:extLst/>
                  </a:blip>
                  <a:srcRect/>
                  <a:tile tx="6350" ty="-127000" sx="65000" sy="64000" flip="none" algn="tl"/>
                </a:blipFill>
              </a:rPr>
              <a:t>wil</a:t>
            </a:r>
            <a:r>
              <a:rPr lang="en-US" sz="8800" dirty="0">
                <a:blipFill dpi="0" rotWithShape="1">
                  <a:blip r:embed="rId5">
                    <a:extLst/>
                  </a:blip>
                  <a:srcRect/>
                  <a:tile tx="6350" ty="-127000" sx="65000" sy="64000" flip="none" algn="tl"/>
                </a:blipFill>
              </a:rPr>
              <a:t> </a:t>
            </a:r>
            <a:r>
              <a:rPr lang="en-US" sz="8800" dirty="0" err="1">
                <a:blipFill dpi="0" rotWithShape="1">
                  <a:blip r:embed="rId5">
                    <a:extLst/>
                  </a:blip>
                  <a:srcRect/>
                  <a:tile tx="6350" ty="-127000" sx="65000" sy="64000" flip="none" algn="tl"/>
                </a:blipFill>
              </a:rPr>
              <a:t>je</a:t>
            </a:r>
            <a:r>
              <a:rPr lang="en-US" sz="8800" dirty="0">
                <a:blipFill dpi="0" rotWithShape="1">
                  <a:blip r:embed="rId5">
                    <a:extLst/>
                  </a:blip>
                  <a:srcRect/>
                  <a:tile tx="6350" ty="-127000" sx="65000" sy="64000" flip="none" algn="tl"/>
                </a:blipFill>
              </a:rPr>
              <a:t> </a:t>
            </a:r>
            <a:r>
              <a:rPr lang="en-US" sz="8800" dirty="0" err="1">
                <a:blipFill dpi="0" rotWithShape="1">
                  <a:blip r:embed="rId5">
                    <a:extLst/>
                  </a:blip>
                  <a:srcRect/>
                  <a:tile tx="6350" ty="-127000" sx="65000" sy="64000" flip="none" algn="tl"/>
                </a:blipFill>
              </a:rPr>
              <a:t>bereiken</a:t>
            </a:r>
            <a:r>
              <a:rPr lang="en-US" sz="8800" dirty="0">
                <a:blipFill dpi="0" rotWithShape="1">
                  <a:blip r:embed="rId5">
                    <a:extLst/>
                  </a:blip>
                  <a:srcRect/>
                  <a:tile tx="6350" ty="-127000" sx="65000" sy="64000" flip="none" algn="tl"/>
                </a:blipFill>
              </a:rPr>
              <a:t> met </a:t>
            </a:r>
            <a:r>
              <a:rPr lang="en-US" sz="8800" dirty="0" err="1">
                <a:blipFill dpi="0" rotWithShape="1">
                  <a:blip r:embed="rId5">
                    <a:extLst/>
                  </a:blip>
                  <a:srcRect/>
                  <a:tile tx="6350" ty="-127000" sx="65000" sy="64000" flip="none" algn="tl"/>
                </a:blipFill>
              </a:rPr>
              <a:t>een</a:t>
            </a:r>
            <a:r>
              <a:rPr lang="en-US" sz="8800" dirty="0">
                <a:blipFill dpi="0" rotWithShape="1">
                  <a:blip r:embed="rId5">
                    <a:extLst/>
                  </a:blip>
                  <a:srcRect/>
                  <a:tile tx="6350" ty="-127000" sx="65000" sy="64000" flip="none" algn="tl"/>
                </a:blipFill>
              </a:rPr>
              <a:t> press?</a:t>
            </a:r>
          </a:p>
        </p:txBody>
      </p:sp>
      <p:sp>
        <p:nvSpPr>
          <p:cNvPr id="19" name="Rectangle 18">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Tekstvak 2">
            <a:extLst>
              <a:ext uri="{FF2B5EF4-FFF2-40B4-BE49-F238E27FC236}">
                <a16:creationId xmlns:a16="http://schemas.microsoft.com/office/drawing/2014/main" id="{AC839D52-A5D2-1041-AC19-F1252E6C3637}"/>
              </a:ext>
            </a:extLst>
          </p:cNvPr>
          <p:cNvSpPr txBox="1"/>
          <p:nvPr/>
        </p:nvSpPr>
        <p:spPr>
          <a:xfrm>
            <a:off x="920834" y="5752618"/>
            <a:ext cx="6296532" cy="369332"/>
          </a:xfrm>
          <a:prstGeom prst="rect">
            <a:avLst/>
          </a:prstGeom>
          <a:noFill/>
        </p:spPr>
        <p:txBody>
          <a:bodyPr wrap="none" rtlCol="0">
            <a:spAutoFit/>
          </a:bodyPr>
          <a:lstStyle/>
          <a:p>
            <a:r>
              <a:rPr lang="nl-NL" dirty="0"/>
              <a:t>“Press” de makkelijkste manier om doelpunten te maken.</a:t>
            </a:r>
          </a:p>
        </p:txBody>
      </p:sp>
    </p:spTree>
    <p:extLst>
      <p:ext uri="{BB962C8B-B14F-4D97-AF65-F5344CB8AC3E}">
        <p14:creationId xmlns:p14="http://schemas.microsoft.com/office/powerpoint/2010/main" val="337309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61D914-0606-8448-A6AB-2199290CCC81}"/>
              </a:ext>
            </a:extLst>
          </p:cNvPr>
          <p:cNvSpPr>
            <a:spLocks noGrp="1"/>
          </p:cNvSpPr>
          <p:nvPr>
            <p:ph type="title"/>
          </p:nvPr>
        </p:nvSpPr>
        <p:spPr/>
        <p:txBody>
          <a:bodyPr/>
          <a:lstStyle/>
          <a:p>
            <a:r>
              <a:rPr lang="nl-NL" dirty="0"/>
              <a:t>“Mijn” manier van </a:t>
            </a:r>
            <a:r>
              <a:rPr lang="nl-NL" dirty="0" err="1"/>
              <a:t>press</a:t>
            </a:r>
            <a:r>
              <a:rPr lang="nl-NL" dirty="0"/>
              <a:t> zetten</a:t>
            </a:r>
          </a:p>
        </p:txBody>
      </p:sp>
      <p:sp>
        <p:nvSpPr>
          <p:cNvPr id="3" name="Tijdelijke aanduiding voor inhoud 2">
            <a:extLst>
              <a:ext uri="{FF2B5EF4-FFF2-40B4-BE49-F238E27FC236}">
                <a16:creationId xmlns:a16="http://schemas.microsoft.com/office/drawing/2014/main" id="{E6E18FB0-11A3-8445-ADB7-B4039022C555}"/>
              </a:ext>
            </a:extLst>
          </p:cNvPr>
          <p:cNvSpPr>
            <a:spLocks noGrp="1"/>
          </p:cNvSpPr>
          <p:nvPr>
            <p:ph sz="half" idx="1"/>
          </p:nvPr>
        </p:nvSpPr>
        <p:spPr/>
        <p:txBody>
          <a:bodyPr/>
          <a:lstStyle/>
          <a:p>
            <a:pPr marL="0" indent="0">
              <a:buNone/>
            </a:pPr>
            <a:r>
              <a:rPr lang="nl-NL" i="1" u="sng" dirty="0">
                <a:solidFill>
                  <a:schemeClr val="bg1"/>
                </a:solidFill>
                <a:highlight>
                  <a:srgbClr val="808080"/>
                </a:highlight>
              </a:rPr>
              <a:t>Hoe ziet de </a:t>
            </a:r>
            <a:r>
              <a:rPr lang="nl-NL" i="1" u="sng" dirty="0" err="1">
                <a:solidFill>
                  <a:schemeClr val="bg1"/>
                </a:solidFill>
                <a:highlight>
                  <a:srgbClr val="808080"/>
                </a:highlight>
              </a:rPr>
              <a:t>press</a:t>
            </a:r>
            <a:r>
              <a:rPr lang="nl-NL" i="1" u="sng" dirty="0">
                <a:solidFill>
                  <a:schemeClr val="bg1"/>
                </a:solidFill>
                <a:highlight>
                  <a:srgbClr val="808080"/>
                </a:highlight>
              </a:rPr>
              <a:t> eruit?</a:t>
            </a:r>
          </a:p>
          <a:p>
            <a:r>
              <a:rPr lang="nl-NL" dirty="0"/>
              <a:t>Initiatief nemen in wat er gebeurt.</a:t>
            </a:r>
          </a:p>
          <a:p>
            <a:r>
              <a:rPr lang="nl-NL" dirty="0"/>
              <a:t>Energie en uitstraling.</a:t>
            </a:r>
          </a:p>
          <a:p>
            <a:r>
              <a:rPr lang="nl-NL" dirty="0"/>
              <a:t>Balwinst altijd samen, op de aanname of op interceptie.</a:t>
            </a:r>
          </a:p>
          <a:p>
            <a:r>
              <a:rPr lang="nl-NL" dirty="0"/>
              <a:t>Schakelmoment gebruiken door daarna direct bal naar voren (ruimte) te spelen</a:t>
            </a:r>
          </a:p>
        </p:txBody>
      </p:sp>
      <p:sp>
        <p:nvSpPr>
          <p:cNvPr id="4" name="Tijdelijke aanduiding voor inhoud 3">
            <a:extLst>
              <a:ext uri="{FF2B5EF4-FFF2-40B4-BE49-F238E27FC236}">
                <a16:creationId xmlns:a16="http://schemas.microsoft.com/office/drawing/2014/main" id="{E95EEF45-4717-2E43-BA14-59C259365CB0}"/>
              </a:ext>
            </a:extLst>
          </p:cNvPr>
          <p:cNvSpPr>
            <a:spLocks noGrp="1"/>
          </p:cNvSpPr>
          <p:nvPr>
            <p:ph sz="half" idx="2"/>
          </p:nvPr>
        </p:nvSpPr>
        <p:spPr/>
        <p:txBody>
          <a:bodyPr/>
          <a:lstStyle/>
          <a:p>
            <a:pPr marL="0" indent="0">
              <a:buNone/>
            </a:pPr>
            <a:r>
              <a:rPr lang="nl-NL" i="1" u="sng" dirty="0">
                <a:solidFill>
                  <a:schemeClr val="bg1"/>
                </a:solidFill>
                <a:highlight>
                  <a:srgbClr val="808080"/>
                </a:highlight>
              </a:rPr>
              <a:t>Wat moet je daarvoor kunnen?</a:t>
            </a:r>
          </a:p>
          <a:p>
            <a:r>
              <a:rPr lang="nl-NL" dirty="0"/>
              <a:t>Verschil in zonedruk, </a:t>
            </a:r>
            <a:r>
              <a:rPr lang="nl-NL" dirty="0" err="1"/>
              <a:t>mandruk</a:t>
            </a:r>
            <a:r>
              <a:rPr lang="nl-NL" dirty="0"/>
              <a:t> en </a:t>
            </a:r>
            <a:r>
              <a:rPr lang="nl-NL" dirty="0" err="1"/>
              <a:t>baldruk</a:t>
            </a:r>
            <a:r>
              <a:rPr lang="nl-NL" dirty="0"/>
              <a:t>.</a:t>
            </a:r>
          </a:p>
          <a:p>
            <a:r>
              <a:rPr lang="nl-NL" dirty="0"/>
              <a:t>Maak geluid.</a:t>
            </a:r>
          </a:p>
          <a:p>
            <a:r>
              <a:rPr lang="nl-NL" dirty="0"/>
              <a:t>Verantwoordelijkheden duidelijk hebben per linie.</a:t>
            </a:r>
          </a:p>
          <a:p>
            <a:r>
              <a:rPr lang="nl-NL" dirty="0"/>
              <a:t>Linies moeten altijd aansluiten.</a:t>
            </a:r>
          </a:p>
          <a:p>
            <a:r>
              <a:rPr lang="nl-NL" dirty="0"/>
              <a:t>Na balwinst altijd een versnelling hebben. (passend, of lopend)</a:t>
            </a:r>
          </a:p>
        </p:txBody>
      </p:sp>
    </p:spTree>
    <p:extLst>
      <p:ext uri="{BB962C8B-B14F-4D97-AF65-F5344CB8AC3E}">
        <p14:creationId xmlns:p14="http://schemas.microsoft.com/office/powerpoint/2010/main" val="118881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C0ED4-293F-3F47-B6AC-9AA53C060FC1}"/>
              </a:ext>
            </a:extLst>
          </p:cNvPr>
          <p:cNvSpPr>
            <a:spLocks noGrp="1"/>
          </p:cNvSpPr>
          <p:nvPr>
            <p:ph type="ctrTitle"/>
          </p:nvPr>
        </p:nvSpPr>
        <p:spPr/>
        <p:txBody>
          <a:bodyPr/>
          <a:lstStyle/>
          <a:p>
            <a:r>
              <a:rPr lang="nl-NL" dirty="0"/>
              <a:t>Beelden van de </a:t>
            </a:r>
            <a:r>
              <a:rPr lang="nl-NL" dirty="0" err="1"/>
              <a:t>press</a:t>
            </a:r>
            <a:endParaRPr lang="nl-NL" dirty="0"/>
          </a:p>
        </p:txBody>
      </p:sp>
      <p:sp>
        <p:nvSpPr>
          <p:cNvPr id="3" name="Ondertitel 2">
            <a:extLst>
              <a:ext uri="{FF2B5EF4-FFF2-40B4-BE49-F238E27FC236}">
                <a16:creationId xmlns:a16="http://schemas.microsoft.com/office/drawing/2014/main" id="{65306983-1F50-EC4A-87E9-DCAD76670E32}"/>
              </a:ext>
            </a:extLst>
          </p:cNvPr>
          <p:cNvSpPr>
            <a:spLocks noGrp="1"/>
          </p:cNvSpPr>
          <p:nvPr>
            <p:ph type="subTitle" idx="1"/>
          </p:nvPr>
        </p:nvSpPr>
        <p:spPr>
          <a:xfrm>
            <a:off x="1051560" y="4598441"/>
            <a:ext cx="7891272" cy="1069848"/>
          </a:xfrm>
        </p:spPr>
        <p:txBody>
          <a:bodyPr/>
          <a:lstStyle/>
          <a:p>
            <a:r>
              <a:rPr lang="nl-NL" dirty="0"/>
              <a:t>Op de ouderwetse manier.</a:t>
            </a:r>
          </a:p>
        </p:txBody>
      </p:sp>
    </p:spTree>
    <p:extLst>
      <p:ext uri="{BB962C8B-B14F-4D97-AF65-F5344CB8AC3E}">
        <p14:creationId xmlns:p14="http://schemas.microsoft.com/office/powerpoint/2010/main" val="50560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93C7BE-C5A0-9A4D-AA89-984315A6D2D7}"/>
              </a:ext>
            </a:extLst>
          </p:cNvPr>
          <p:cNvSpPr>
            <a:spLocks noGrp="1"/>
          </p:cNvSpPr>
          <p:nvPr>
            <p:ph type="body" idx="1"/>
          </p:nvPr>
        </p:nvSpPr>
        <p:spPr/>
        <p:txBody>
          <a:bodyPr/>
          <a:lstStyle/>
          <a:p>
            <a:r>
              <a:rPr lang="nl-NL" dirty="0"/>
              <a:t>Vaardigheden</a:t>
            </a:r>
          </a:p>
        </p:txBody>
      </p:sp>
      <p:sp>
        <p:nvSpPr>
          <p:cNvPr id="3" name="Tijdelijke aanduiding voor inhoud 2">
            <a:extLst>
              <a:ext uri="{FF2B5EF4-FFF2-40B4-BE49-F238E27FC236}">
                <a16:creationId xmlns:a16="http://schemas.microsoft.com/office/drawing/2014/main" id="{3797030E-AA75-1549-8EC8-6143B6700A49}"/>
              </a:ext>
            </a:extLst>
          </p:cNvPr>
          <p:cNvSpPr>
            <a:spLocks noGrp="1"/>
          </p:cNvSpPr>
          <p:nvPr>
            <p:ph sz="half" idx="2"/>
          </p:nvPr>
        </p:nvSpPr>
        <p:spPr/>
        <p:txBody>
          <a:bodyPr/>
          <a:lstStyle/>
          <a:p>
            <a:r>
              <a:rPr lang="nl-NL" dirty="0"/>
              <a:t>Initiatief nemen. Zonedruk, </a:t>
            </a:r>
            <a:r>
              <a:rPr lang="nl-NL" dirty="0" err="1"/>
              <a:t>mandruk</a:t>
            </a:r>
            <a:r>
              <a:rPr lang="nl-NL" dirty="0"/>
              <a:t> </a:t>
            </a:r>
            <a:r>
              <a:rPr lang="nl-NL" dirty="0" err="1"/>
              <a:t>baldruk</a:t>
            </a:r>
            <a:r>
              <a:rPr lang="nl-NL" dirty="0"/>
              <a:t>.</a:t>
            </a:r>
          </a:p>
          <a:p>
            <a:r>
              <a:rPr lang="nl-NL" dirty="0"/>
              <a:t>Balwinst</a:t>
            </a:r>
          </a:p>
          <a:p>
            <a:r>
              <a:rPr lang="nl-NL" dirty="0"/>
              <a:t>Versnellingen naar voren.</a:t>
            </a:r>
          </a:p>
          <a:p>
            <a:pPr marL="0" indent="0">
              <a:buNone/>
            </a:pPr>
            <a:endParaRPr lang="nl-NL" dirty="0"/>
          </a:p>
        </p:txBody>
      </p:sp>
      <p:sp>
        <p:nvSpPr>
          <p:cNvPr id="4" name="Tijdelijke aanduiding voor tekst 3">
            <a:extLst>
              <a:ext uri="{FF2B5EF4-FFF2-40B4-BE49-F238E27FC236}">
                <a16:creationId xmlns:a16="http://schemas.microsoft.com/office/drawing/2014/main" id="{0D775752-AC47-9D44-9974-0C7A6C0743AF}"/>
              </a:ext>
            </a:extLst>
          </p:cNvPr>
          <p:cNvSpPr>
            <a:spLocks noGrp="1"/>
          </p:cNvSpPr>
          <p:nvPr>
            <p:ph type="body" sz="quarter" idx="3"/>
          </p:nvPr>
        </p:nvSpPr>
        <p:spPr/>
        <p:txBody>
          <a:bodyPr/>
          <a:lstStyle/>
          <a:p>
            <a:r>
              <a:rPr lang="nl-NL" dirty="0"/>
              <a:t>Oefeningen</a:t>
            </a:r>
          </a:p>
        </p:txBody>
      </p:sp>
      <p:sp>
        <p:nvSpPr>
          <p:cNvPr id="5" name="Tijdelijke aanduiding voor inhoud 4">
            <a:extLst>
              <a:ext uri="{FF2B5EF4-FFF2-40B4-BE49-F238E27FC236}">
                <a16:creationId xmlns:a16="http://schemas.microsoft.com/office/drawing/2014/main" id="{2889C8FC-47E4-A443-AFD3-4E6AA9CA586B}"/>
              </a:ext>
            </a:extLst>
          </p:cNvPr>
          <p:cNvSpPr>
            <a:spLocks noGrp="1"/>
          </p:cNvSpPr>
          <p:nvPr>
            <p:ph sz="quarter" idx="4"/>
          </p:nvPr>
        </p:nvSpPr>
        <p:spPr/>
        <p:txBody>
          <a:bodyPr/>
          <a:lstStyle/>
          <a:p>
            <a:r>
              <a:rPr lang="nl-NL" dirty="0"/>
              <a:t>Warming up ”spiegelen” </a:t>
            </a:r>
          </a:p>
          <a:p>
            <a:r>
              <a:rPr lang="nl-NL" dirty="0"/>
              <a:t>1 tegen 1 met 2 goals neerzetten. Daarna uitbouwen naar 2 tegen 2.</a:t>
            </a:r>
          </a:p>
          <a:p>
            <a:r>
              <a:rPr lang="nl-NL" dirty="0"/>
              <a:t>Inspelen op andere manieren. Vol door de bal heen lopen, forehand en backhand. </a:t>
            </a:r>
          </a:p>
          <a:p>
            <a:r>
              <a:rPr lang="nl-NL" dirty="0"/>
              <a:t>1 tegen 2, dubbel </a:t>
            </a:r>
            <a:r>
              <a:rPr lang="nl-NL" dirty="0" err="1"/>
              <a:t>creëeren</a:t>
            </a:r>
            <a:r>
              <a:rPr lang="nl-NL" dirty="0"/>
              <a:t>. </a:t>
            </a:r>
          </a:p>
          <a:p>
            <a:r>
              <a:rPr lang="nl-NL" dirty="0"/>
              <a:t>3 tegen 2 schakelspel.</a:t>
            </a:r>
          </a:p>
        </p:txBody>
      </p:sp>
      <p:sp>
        <p:nvSpPr>
          <p:cNvPr id="6" name="Titel 5">
            <a:extLst>
              <a:ext uri="{FF2B5EF4-FFF2-40B4-BE49-F238E27FC236}">
                <a16:creationId xmlns:a16="http://schemas.microsoft.com/office/drawing/2014/main" id="{26C6BEA6-5101-2D4C-BCA8-893AE4F16BF7}"/>
              </a:ext>
            </a:extLst>
          </p:cNvPr>
          <p:cNvSpPr>
            <a:spLocks noGrp="1"/>
          </p:cNvSpPr>
          <p:nvPr>
            <p:ph type="title"/>
          </p:nvPr>
        </p:nvSpPr>
        <p:spPr/>
        <p:txBody>
          <a:bodyPr/>
          <a:lstStyle/>
          <a:p>
            <a:r>
              <a:rPr lang="nl-NL" dirty="0"/>
              <a:t>Hoe slijp je dit in een elftal</a:t>
            </a:r>
          </a:p>
        </p:txBody>
      </p:sp>
      <p:pic>
        <p:nvPicPr>
          <p:cNvPr id="7" name="Afbeelding 6">
            <a:extLst>
              <a:ext uri="{FF2B5EF4-FFF2-40B4-BE49-F238E27FC236}">
                <a16:creationId xmlns:a16="http://schemas.microsoft.com/office/drawing/2014/main" id="{D8EBD6F7-255B-CF4B-82EA-F2E053BE674A}"/>
              </a:ext>
            </a:extLst>
          </p:cNvPr>
          <p:cNvPicPr>
            <a:picLocks noChangeAspect="1"/>
          </p:cNvPicPr>
          <p:nvPr/>
        </p:nvPicPr>
        <p:blipFill>
          <a:blip/>
          <a:stretch>
            <a:fillRect/>
          </a:stretch>
        </p:blipFill>
        <p:spPr>
          <a:xfrm>
            <a:off x="1066800" y="4386609"/>
            <a:ext cx="3328930" cy="2297655"/>
          </a:xfrm>
          <a:prstGeom prst="rect">
            <a:avLst/>
          </a:prstGeom>
        </p:spPr>
      </p:pic>
    </p:spTree>
    <p:extLst>
      <p:ext uri="{BB962C8B-B14F-4D97-AF65-F5344CB8AC3E}">
        <p14:creationId xmlns:p14="http://schemas.microsoft.com/office/powerpoint/2010/main" val="145926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C495C-121B-FE4B-B31C-3E922E457993}"/>
              </a:ext>
            </a:extLst>
          </p:cNvPr>
          <p:cNvSpPr>
            <a:spLocks noGrp="1"/>
          </p:cNvSpPr>
          <p:nvPr>
            <p:ph type="title"/>
          </p:nvPr>
        </p:nvSpPr>
        <p:spPr/>
        <p:txBody>
          <a:bodyPr/>
          <a:lstStyle/>
          <a:p>
            <a:r>
              <a:rPr lang="nl-NL" dirty="0"/>
              <a:t>Balbezit opties</a:t>
            </a:r>
          </a:p>
        </p:txBody>
      </p:sp>
      <p:sp>
        <p:nvSpPr>
          <p:cNvPr id="3" name="Tijdelijke aanduiding voor tekst 2">
            <a:extLst>
              <a:ext uri="{FF2B5EF4-FFF2-40B4-BE49-F238E27FC236}">
                <a16:creationId xmlns:a16="http://schemas.microsoft.com/office/drawing/2014/main" id="{D7BC02C0-A81C-0A49-8DAF-3752DC7AE05F}"/>
              </a:ext>
            </a:extLst>
          </p:cNvPr>
          <p:cNvSpPr>
            <a:spLocks noGrp="1"/>
          </p:cNvSpPr>
          <p:nvPr>
            <p:ph type="body" idx="1"/>
          </p:nvPr>
        </p:nvSpPr>
        <p:spPr/>
        <p:txBody>
          <a:bodyPr/>
          <a:lstStyle/>
          <a:p>
            <a:r>
              <a:rPr lang="nl-NL" dirty="0"/>
              <a:t>Opstellingen en keuzes die je kunt maken.</a:t>
            </a:r>
          </a:p>
        </p:txBody>
      </p:sp>
    </p:spTree>
    <p:extLst>
      <p:ext uri="{BB962C8B-B14F-4D97-AF65-F5344CB8AC3E}">
        <p14:creationId xmlns:p14="http://schemas.microsoft.com/office/powerpoint/2010/main" val="1533916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1145</Words>
  <Application>Microsoft Macintosh PowerPoint</Application>
  <PresentationFormat>Breedbeeld</PresentationFormat>
  <Paragraphs>101</Paragraphs>
  <Slides>14</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Calibri</vt:lpstr>
      <vt:lpstr>Rockwell</vt:lpstr>
      <vt:lpstr>Rockwell Condensed</vt:lpstr>
      <vt:lpstr>Rockwell Extra Bold</vt:lpstr>
      <vt:lpstr>Wingdings</vt:lpstr>
      <vt:lpstr>Houttype</vt:lpstr>
      <vt:lpstr>Zaalhockey presentatie</vt:lpstr>
      <vt:lpstr>Wat staat er op het programma</vt:lpstr>
      <vt:lpstr>Ivar Knotschke</vt:lpstr>
      <vt:lpstr>Basisprincipes</vt:lpstr>
      <vt:lpstr>Wat wil je bereiken met een press?</vt:lpstr>
      <vt:lpstr>“Mijn” manier van press zetten</vt:lpstr>
      <vt:lpstr>Beelden van de press</vt:lpstr>
      <vt:lpstr>Hoe slijp je dit in een elftal</vt:lpstr>
      <vt:lpstr>Balbezit opties</vt:lpstr>
      <vt:lpstr>Opstellingen   vaardigheden</vt:lpstr>
      <vt:lpstr>Beelden opbouw</vt:lpstr>
      <vt:lpstr>Hoe slijp je dit in je elftal?</vt:lpstr>
      <vt:lpstr>Corner </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Zaalhockey presentatie</dc:title>
  <dc:creator>Ivar Knötschke</dc:creator>
  <cp:lastModifiedBy>Ivar Knötschke</cp:lastModifiedBy>
  <cp:revision>21</cp:revision>
  <dcterms:created xsi:type="dcterms:W3CDTF">2018-11-20T19:25:24Z</dcterms:created>
  <dcterms:modified xsi:type="dcterms:W3CDTF">2018-11-27T22:13:40Z</dcterms:modified>
</cp:coreProperties>
</file>